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1" r:id="rId5"/>
    <p:sldId id="259" r:id="rId6"/>
    <p:sldId id="260" r:id="rId7"/>
    <p:sldId id="261" r:id="rId8"/>
    <p:sldId id="263" r:id="rId9"/>
    <p:sldId id="262" r:id="rId10"/>
    <p:sldId id="264" r:id="rId11"/>
    <p:sldId id="265" r:id="rId12"/>
    <p:sldId id="266" r:id="rId13"/>
    <p:sldId id="267" r:id="rId14"/>
    <p:sldId id="268" r:id="rId15"/>
    <p:sldId id="269" r:id="rId16"/>
    <p:sldId id="270"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97" autoAdjust="0"/>
    <p:restoredTop sz="94660"/>
  </p:normalViewPr>
  <p:slideViewPr>
    <p:cSldViewPr>
      <p:cViewPr varScale="1">
        <p:scale>
          <a:sx n="54" d="100"/>
          <a:sy n="54" d="100"/>
        </p:scale>
        <p:origin x="-90" y="-33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7B0AF8E-0C3E-48F3-A198-8546545960FC}" type="datetimeFigureOut">
              <a:rPr lang="ru-RU" smtClean="0"/>
              <a:t>13.02.2017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96125F-F51E-4B39-9285-BADB94F63F67}" type="slidenum">
              <a:rPr lang="ru-RU" smtClean="0"/>
              <a:t>‹#›</a:t>
            </a:fld>
            <a:endParaRPr lang="ru-RU"/>
          </a:p>
        </p:txBody>
      </p:sp>
    </p:spTree>
    <p:extLst>
      <p:ext uri="{BB962C8B-B14F-4D97-AF65-F5344CB8AC3E}">
        <p14:creationId xmlns:p14="http://schemas.microsoft.com/office/powerpoint/2010/main" val="460896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7B0AF8E-0C3E-48F3-A198-8546545960FC}" type="datetimeFigureOut">
              <a:rPr lang="ru-RU" smtClean="0"/>
              <a:t>13.02.2017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96125F-F51E-4B39-9285-BADB94F63F67}" type="slidenum">
              <a:rPr lang="ru-RU" smtClean="0"/>
              <a:t>‹#›</a:t>
            </a:fld>
            <a:endParaRPr lang="ru-RU"/>
          </a:p>
        </p:txBody>
      </p:sp>
    </p:spTree>
    <p:extLst>
      <p:ext uri="{BB962C8B-B14F-4D97-AF65-F5344CB8AC3E}">
        <p14:creationId xmlns:p14="http://schemas.microsoft.com/office/powerpoint/2010/main" val="262284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7B0AF8E-0C3E-48F3-A198-8546545960FC}" type="datetimeFigureOut">
              <a:rPr lang="ru-RU" smtClean="0"/>
              <a:t>13.02.2017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96125F-F51E-4B39-9285-BADB94F63F67}" type="slidenum">
              <a:rPr lang="ru-RU" smtClean="0"/>
              <a:t>‹#›</a:t>
            </a:fld>
            <a:endParaRPr lang="ru-RU"/>
          </a:p>
        </p:txBody>
      </p:sp>
    </p:spTree>
    <p:extLst>
      <p:ext uri="{BB962C8B-B14F-4D97-AF65-F5344CB8AC3E}">
        <p14:creationId xmlns:p14="http://schemas.microsoft.com/office/powerpoint/2010/main" val="2727347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7B0AF8E-0C3E-48F3-A198-8546545960FC}" type="datetimeFigureOut">
              <a:rPr lang="ru-RU" smtClean="0"/>
              <a:t>13.02.2017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96125F-F51E-4B39-9285-BADB94F63F67}" type="slidenum">
              <a:rPr lang="ru-RU" smtClean="0"/>
              <a:t>‹#›</a:t>
            </a:fld>
            <a:endParaRPr lang="ru-RU"/>
          </a:p>
        </p:txBody>
      </p:sp>
    </p:spTree>
    <p:extLst>
      <p:ext uri="{BB962C8B-B14F-4D97-AF65-F5344CB8AC3E}">
        <p14:creationId xmlns:p14="http://schemas.microsoft.com/office/powerpoint/2010/main" val="4223967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7B0AF8E-0C3E-48F3-A198-8546545960FC}" type="datetimeFigureOut">
              <a:rPr lang="ru-RU" smtClean="0"/>
              <a:t>13.02.2017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796125F-F51E-4B39-9285-BADB94F63F67}" type="slidenum">
              <a:rPr lang="ru-RU" smtClean="0"/>
              <a:t>‹#›</a:t>
            </a:fld>
            <a:endParaRPr lang="ru-RU"/>
          </a:p>
        </p:txBody>
      </p:sp>
    </p:spTree>
    <p:extLst>
      <p:ext uri="{BB962C8B-B14F-4D97-AF65-F5344CB8AC3E}">
        <p14:creationId xmlns:p14="http://schemas.microsoft.com/office/powerpoint/2010/main" val="1294073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7B0AF8E-0C3E-48F3-A198-8546545960FC}" type="datetimeFigureOut">
              <a:rPr lang="ru-RU" smtClean="0"/>
              <a:t>13.02.2017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796125F-F51E-4B39-9285-BADB94F63F67}" type="slidenum">
              <a:rPr lang="ru-RU" smtClean="0"/>
              <a:t>‹#›</a:t>
            </a:fld>
            <a:endParaRPr lang="ru-RU"/>
          </a:p>
        </p:txBody>
      </p:sp>
    </p:spTree>
    <p:extLst>
      <p:ext uri="{BB962C8B-B14F-4D97-AF65-F5344CB8AC3E}">
        <p14:creationId xmlns:p14="http://schemas.microsoft.com/office/powerpoint/2010/main" val="129561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7B0AF8E-0C3E-48F3-A198-8546545960FC}" type="datetimeFigureOut">
              <a:rPr lang="ru-RU" smtClean="0"/>
              <a:t>13.02.2017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796125F-F51E-4B39-9285-BADB94F63F67}" type="slidenum">
              <a:rPr lang="ru-RU" smtClean="0"/>
              <a:t>‹#›</a:t>
            </a:fld>
            <a:endParaRPr lang="ru-RU"/>
          </a:p>
        </p:txBody>
      </p:sp>
    </p:spTree>
    <p:extLst>
      <p:ext uri="{BB962C8B-B14F-4D97-AF65-F5344CB8AC3E}">
        <p14:creationId xmlns:p14="http://schemas.microsoft.com/office/powerpoint/2010/main" val="2577933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7B0AF8E-0C3E-48F3-A198-8546545960FC}" type="datetimeFigureOut">
              <a:rPr lang="ru-RU" smtClean="0"/>
              <a:t>13.02.2017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796125F-F51E-4B39-9285-BADB94F63F67}" type="slidenum">
              <a:rPr lang="ru-RU" smtClean="0"/>
              <a:t>‹#›</a:t>
            </a:fld>
            <a:endParaRPr lang="ru-RU"/>
          </a:p>
        </p:txBody>
      </p:sp>
    </p:spTree>
    <p:extLst>
      <p:ext uri="{BB962C8B-B14F-4D97-AF65-F5344CB8AC3E}">
        <p14:creationId xmlns:p14="http://schemas.microsoft.com/office/powerpoint/2010/main" val="2169455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7B0AF8E-0C3E-48F3-A198-8546545960FC}" type="datetimeFigureOut">
              <a:rPr lang="ru-RU" smtClean="0"/>
              <a:t>13.02.2017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796125F-F51E-4B39-9285-BADB94F63F67}" type="slidenum">
              <a:rPr lang="ru-RU" smtClean="0"/>
              <a:t>‹#›</a:t>
            </a:fld>
            <a:endParaRPr lang="ru-RU"/>
          </a:p>
        </p:txBody>
      </p:sp>
    </p:spTree>
    <p:extLst>
      <p:ext uri="{BB962C8B-B14F-4D97-AF65-F5344CB8AC3E}">
        <p14:creationId xmlns:p14="http://schemas.microsoft.com/office/powerpoint/2010/main" val="36139193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7B0AF8E-0C3E-48F3-A198-8546545960FC}" type="datetimeFigureOut">
              <a:rPr lang="ru-RU" smtClean="0"/>
              <a:t>13.02.2017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796125F-F51E-4B39-9285-BADB94F63F67}" type="slidenum">
              <a:rPr lang="ru-RU" smtClean="0"/>
              <a:t>‹#›</a:t>
            </a:fld>
            <a:endParaRPr lang="ru-RU"/>
          </a:p>
        </p:txBody>
      </p:sp>
    </p:spTree>
    <p:extLst>
      <p:ext uri="{BB962C8B-B14F-4D97-AF65-F5344CB8AC3E}">
        <p14:creationId xmlns:p14="http://schemas.microsoft.com/office/powerpoint/2010/main" val="2646541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7B0AF8E-0C3E-48F3-A198-8546545960FC}" type="datetimeFigureOut">
              <a:rPr lang="ru-RU" smtClean="0"/>
              <a:t>13.02.2017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796125F-F51E-4B39-9285-BADB94F63F67}" type="slidenum">
              <a:rPr lang="ru-RU" smtClean="0"/>
              <a:t>‹#›</a:t>
            </a:fld>
            <a:endParaRPr lang="ru-RU"/>
          </a:p>
        </p:txBody>
      </p:sp>
    </p:spTree>
    <p:extLst>
      <p:ext uri="{BB962C8B-B14F-4D97-AF65-F5344CB8AC3E}">
        <p14:creationId xmlns:p14="http://schemas.microsoft.com/office/powerpoint/2010/main" val="2533146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B0AF8E-0C3E-48F3-A198-8546545960FC}" type="datetimeFigureOut">
              <a:rPr lang="ru-RU" smtClean="0"/>
              <a:t>13.02.2017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96125F-F51E-4B39-9285-BADB94F63F67}" type="slidenum">
              <a:rPr lang="ru-RU" smtClean="0"/>
              <a:t>‹#›</a:t>
            </a:fld>
            <a:endParaRPr lang="ru-RU"/>
          </a:p>
        </p:txBody>
      </p:sp>
    </p:spTree>
    <p:extLst>
      <p:ext uri="{BB962C8B-B14F-4D97-AF65-F5344CB8AC3E}">
        <p14:creationId xmlns:p14="http://schemas.microsoft.com/office/powerpoint/2010/main" val="442657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475656" y="1772816"/>
            <a:ext cx="6336704" cy="2308324"/>
          </a:xfrm>
          <a:prstGeom prst="rect">
            <a:avLst/>
          </a:prstGeom>
        </p:spPr>
        <p:txBody>
          <a:bodyPr wrap="square">
            <a:spAutoFit/>
          </a:bodyPr>
          <a:lstStyle/>
          <a:p>
            <a:pPr algn="ctr"/>
            <a:r>
              <a:rPr lang="kk-KZ" sz="2400" b="1" cap="all" dirty="0" smtClean="0"/>
              <a:t>C</a:t>
            </a:r>
            <a:r>
              <a:rPr lang="kk-KZ" sz="2400" b="1" cap="all" dirty="0"/>
              <a:t># ТІЛІНДЕ </a:t>
            </a:r>
            <a:r>
              <a:rPr lang="ru-RU" sz="2400" b="1" cap="all" dirty="0" err="1" smtClean="0"/>
              <a:t>процессте</a:t>
            </a:r>
            <a:r>
              <a:rPr lang="ru-RU" sz="2400" b="1" cap="all" dirty="0" smtClean="0"/>
              <a:t> </a:t>
            </a:r>
            <a:r>
              <a:rPr lang="kk-KZ" sz="2400" b="1" cap="all" dirty="0" smtClean="0"/>
              <a:t>ТІЗБЕКТЕР (ағындар)</a:t>
            </a:r>
            <a:endParaRPr lang="en-US" sz="2400" b="1" cap="all" dirty="0" smtClean="0"/>
          </a:p>
          <a:p>
            <a:pPr algn="ctr"/>
            <a:r>
              <a:rPr lang="kk-KZ" sz="2400" b="1" cap="all" dirty="0" smtClean="0"/>
              <a:t>АРАСЫНДА </a:t>
            </a:r>
            <a:r>
              <a:rPr lang="kk-KZ" sz="2400" b="1" cap="all" dirty="0"/>
              <a:t>ДЕРЕКТЕРДІ </a:t>
            </a:r>
            <a:r>
              <a:rPr lang="kk-KZ" sz="2400" b="1" cap="all" dirty="0" smtClean="0"/>
              <a:t>ЖІБЕРУ</a:t>
            </a:r>
            <a:endParaRPr lang="en-US" sz="2400" b="1" cap="all" dirty="0" smtClean="0"/>
          </a:p>
          <a:p>
            <a:pPr algn="ctr"/>
            <a:endParaRPr lang="en-US" sz="2400" b="1" cap="all" dirty="0"/>
          </a:p>
          <a:p>
            <a:pPr algn="ctr"/>
            <a:r>
              <a:rPr lang="en-US" sz="2400" dirty="0" smtClean="0"/>
              <a:t>(</a:t>
            </a:r>
            <a:r>
              <a:rPr lang="ru-RU" sz="2400" dirty="0" smtClean="0"/>
              <a:t>ПЕРЕДАЧА </a:t>
            </a:r>
            <a:r>
              <a:rPr lang="ru-RU" sz="2400" dirty="0"/>
              <a:t>ДАННЫХ МЕЖДУ НИТЯМИ </a:t>
            </a:r>
            <a:endParaRPr lang="en-US" sz="2400" dirty="0" smtClean="0"/>
          </a:p>
          <a:p>
            <a:pPr algn="ctr"/>
            <a:r>
              <a:rPr lang="ru-RU" sz="2400" dirty="0" smtClean="0"/>
              <a:t>В </a:t>
            </a:r>
            <a:r>
              <a:rPr lang="ru-RU" sz="2400" dirty="0"/>
              <a:t>ПРОЦЕССЕ НА ЯЗЫКЕ C</a:t>
            </a:r>
            <a:r>
              <a:rPr lang="ru-RU" sz="2400" dirty="0" smtClean="0"/>
              <a:t>#</a:t>
            </a:r>
            <a:r>
              <a:rPr lang="en-US" sz="2400" dirty="0" smtClean="0"/>
              <a:t>)</a:t>
            </a:r>
            <a:endParaRPr lang="kk-KZ" sz="2400" b="1" cap="all" dirty="0"/>
          </a:p>
          <a:p>
            <a:endParaRPr lang="ru-RU" sz="2400" b="1" cap="all" dirty="0"/>
          </a:p>
        </p:txBody>
      </p:sp>
    </p:spTree>
    <p:extLst>
      <p:ext uri="{BB962C8B-B14F-4D97-AF65-F5344CB8AC3E}">
        <p14:creationId xmlns:p14="http://schemas.microsoft.com/office/powerpoint/2010/main" val="4270306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95892" y="1040587"/>
            <a:ext cx="7704856" cy="646331"/>
          </a:xfrm>
          <a:prstGeom prst="rect">
            <a:avLst/>
          </a:prstGeom>
        </p:spPr>
        <p:txBody>
          <a:bodyPr wrap="square">
            <a:spAutoFit/>
          </a:bodyPr>
          <a:lstStyle/>
          <a:p>
            <a:pPr indent="457200" algn="just"/>
            <a:r>
              <a:rPr lang="kk-KZ" dirty="0" smtClean="0"/>
              <a:t>Тізбектің барлық аталған күйлерін ескере отырып, оның реттілігінің </a:t>
            </a:r>
            <a:r>
              <a:rPr lang="kk-KZ" b="1" i="1" dirty="0" smtClean="0"/>
              <a:t>(поведения)</a:t>
            </a:r>
            <a:r>
              <a:rPr lang="kk-KZ" dirty="0" smtClean="0"/>
              <a:t> келесі моделін салуға болады.</a:t>
            </a:r>
            <a:endParaRPr lang="ru-RU" dirty="0"/>
          </a:p>
        </p:txBody>
      </p:sp>
      <p:sp>
        <p:nvSpPr>
          <p:cNvPr id="3" name="Прямоугольник 2"/>
          <p:cNvSpPr/>
          <p:nvPr/>
        </p:nvSpPr>
        <p:spPr>
          <a:xfrm>
            <a:off x="430319" y="159992"/>
            <a:ext cx="8280920" cy="369332"/>
          </a:xfrm>
          <a:prstGeom prst="rect">
            <a:avLst/>
          </a:prstGeom>
        </p:spPr>
        <p:txBody>
          <a:bodyPr wrap="square">
            <a:spAutoFit/>
          </a:bodyPr>
          <a:lstStyle/>
          <a:p>
            <a:r>
              <a:rPr lang="kk-KZ" b="1" dirty="0" smtClean="0"/>
              <a:t>Параллельді тізбектермен пайдаланылатын әдістерге қойылатын талаптар</a:t>
            </a:r>
            <a:endParaRPr lang="ru-RU" dirty="0"/>
          </a:p>
        </p:txBody>
      </p:sp>
      <p:sp>
        <p:nvSpPr>
          <p:cNvPr id="4" name="Прямоугольник 3"/>
          <p:cNvSpPr/>
          <p:nvPr/>
        </p:nvSpPr>
        <p:spPr>
          <a:xfrm>
            <a:off x="611560" y="677434"/>
            <a:ext cx="3325719" cy="369332"/>
          </a:xfrm>
          <a:prstGeom prst="rect">
            <a:avLst/>
          </a:prstGeom>
        </p:spPr>
        <p:txBody>
          <a:bodyPr wrap="none">
            <a:spAutoFit/>
          </a:bodyPr>
          <a:lstStyle/>
          <a:p>
            <a:r>
              <a:rPr lang="kk-KZ" b="1" dirty="0"/>
              <a:t>Тізбектер </a:t>
            </a:r>
            <a:r>
              <a:rPr lang="kk-KZ" b="1" dirty="0" smtClean="0"/>
              <a:t>күйі </a:t>
            </a:r>
            <a:r>
              <a:rPr lang="en-US" b="1" dirty="0" smtClean="0"/>
              <a:t>(</a:t>
            </a:r>
            <a:r>
              <a:rPr lang="ru-RU" dirty="0"/>
              <a:t>Состояния нити</a:t>
            </a:r>
            <a:r>
              <a:rPr lang="en-US" b="1" dirty="0" smtClean="0"/>
              <a:t>)</a:t>
            </a: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686918"/>
            <a:ext cx="5789160" cy="455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Прямоугольник 4"/>
          <p:cNvSpPr/>
          <p:nvPr/>
        </p:nvSpPr>
        <p:spPr>
          <a:xfrm>
            <a:off x="6056930" y="5494382"/>
            <a:ext cx="3009222" cy="369332"/>
          </a:xfrm>
          <a:prstGeom prst="rect">
            <a:avLst/>
          </a:prstGeom>
        </p:spPr>
        <p:txBody>
          <a:bodyPr wrap="none">
            <a:spAutoFit/>
          </a:bodyPr>
          <a:lstStyle/>
          <a:p>
            <a:r>
              <a:rPr lang="kk-KZ" dirty="0"/>
              <a:t>Тізбектің жеті күйінің моделі</a:t>
            </a:r>
            <a:endParaRPr lang="ru-RU" dirty="0"/>
          </a:p>
        </p:txBody>
      </p:sp>
    </p:spTree>
    <p:extLst>
      <p:ext uri="{BB962C8B-B14F-4D97-AF65-F5344CB8AC3E}">
        <p14:creationId xmlns:p14="http://schemas.microsoft.com/office/powerpoint/2010/main" val="188680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046766"/>
            <a:ext cx="7839178" cy="4801314"/>
          </a:xfrm>
          <a:prstGeom prst="rect">
            <a:avLst/>
          </a:prstGeom>
        </p:spPr>
        <p:txBody>
          <a:bodyPr wrap="square">
            <a:spAutoFit/>
          </a:bodyPr>
          <a:lstStyle/>
          <a:p>
            <a:pPr indent="457200" algn="just"/>
            <a:r>
              <a:rPr lang="kk-KZ" b="1" dirty="0"/>
              <a:t>Create</a:t>
            </a:r>
            <a:r>
              <a:rPr lang="kk-KZ" dirty="0"/>
              <a:t> операциясы тізбекті «жаңа» күйінен «дайын» күйіне ауыстырады.</a:t>
            </a:r>
            <a:endParaRPr lang="ru-RU" dirty="0"/>
          </a:p>
          <a:p>
            <a:pPr indent="457200" algn="just"/>
            <a:r>
              <a:rPr lang="kk-KZ" b="1" dirty="0"/>
              <a:t>Run</a:t>
            </a:r>
            <a:r>
              <a:rPr lang="kk-KZ" dirty="0"/>
              <a:t> операциясы тізбекті «дайын» күйінен «орындалуда» күйіне ауыстырады - тізбекке процессорлық уақыт бөлінеді.</a:t>
            </a:r>
            <a:endParaRPr lang="ru-RU" dirty="0"/>
          </a:p>
          <a:p>
            <a:pPr indent="457200" algn="just"/>
            <a:r>
              <a:rPr lang="kk-KZ" b="1" dirty="0"/>
              <a:t>Exit</a:t>
            </a:r>
            <a:r>
              <a:rPr lang="kk-KZ" dirty="0"/>
              <a:t> операциясы тізбекті «орындалуда» деген күйінен «аяқталды» күйіне ауыстырады.</a:t>
            </a:r>
            <a:endParaRPr lang="ru-RU" dirty="0"/>
          </a:p>
          <a:p>
            <a:pPr indent="457200" algn="just"/>
            <a:r>
              <a:rPr lang="kk-KZ" b="1" dirty="0"/>
              <a:t>Interrupt</a:t>
            </a:r>
            <a:r>
              <a:rPr lang="kk-KZ" dirty="0"/>
              <a:t> операциясы тізбекті «орындалуда» деген күйінен «дайын» күйіне ауыстырады - әдетте осы операция тізбектің орындалуына бөлінген процессорлық уақыт аяқталғанда тізбек үстінен атқарылады.</a:t>
            </a:r>
            <a:endParaRPr lang="ru-RU" dirty="0"/>
          </a:p>
          <a:p>
            <a:pPr indent="457200" algn="just"/>
            <a:r>
              <a:rPr lang="kk-KZ" b="1" dirty="0"/>
              <a:t>Resume</a:t>
            </a:r>
            <a:r>
              <a:rPr lang="kk-KZ" dirty="0"/>
              <a:t> операциясы тізбектің орындалуын қайта қалыпқа келтіреді.</a:t>
            </a:r>
            <a:endParaRPr lang="ru-RU" dirty="0"/>
          </a:p>
          <a:p>
            <a:pPr indent="457200" algn="just"/>
            <a:r>
              <a:rPr lang="kk-KZ" b="1" dirty="0"/>
              <a:t>Sleep</a:t>
            </a:r>
            <a:r>
              <a:rPr lang="kk-KZ" dirty="0"/>
              <a:t> операциясы тізбектің орындалуын тоқтатып қояды.</a:t>
            </a:r>
            <a:endParaRPr lang="ru-RU" dirty="0"/>
          </a:p>
          <a:p>
            <a:pPr indent="457200" algn="just"/>
            <a:r>
              <a:rPr lang="kk-KZ" b="1" dirty="0"/>
              <a:t>Unblock</a:t>
            </a:r>
            <a:r>
              <a:rPr lang="kk-KZ" dirty="0"/>
              <a:t> операциясы тізбекті «блокталған» күйінен «дайын» күйіне ауыстырады.</a:t>
            </a:r>
            <a:endParaRPr lang="ru-RU" dirty="0"/>
          </a:p>
          <a:p>
            <a:pPr indent="457200" algn="just"/>
            <a:r>
              <a:rPr lang="kk-KZ" b="1" dirty="0"/>
              <a:t>Block</a:t>
            </a:r>
            <a:r>
              <a:rPr lang="kk-KZ" dirty="0"/>
              <a:t> операциясы тізбекті «орындалуда» күйінен «блокталған» күйіне ауыстырады – әдетте, осы операция тізбек қандай да бір оқиғаның болуын тосып тұрған кезде, тізбек үстінен орындалады, мысалы, деректердің енгізілуін немесе қандай да бір ресурстың босауын тоқсан кезде.</a:t>
            </a:r>
            <a:endParaRPr lang="ru-RU" dirty="0"/>
          </a:p>
          <a:p>
            <a:pPr indent="457200" algn="just"/>
            <a:r>
              <a:rPr lang="kk-KZ" b="1" dirty="0"/>
              <a:t>Suspend</a:t>
            </a:r>
            <a:r>
              <a:rPr lang="kk-KZ" dirty="0"/>
              <a:t> операциясы тізбектің орындалуын тоқтатып қояды.</a:t>
            </a:r>
            <a:endParaRPr lang="ru-RU" dirty="0"/>
          </a:p>
        </p:txBody>
      </p:sp>
      <p:sp>
        <p:nvSpPr>
          <p:cNvPr id="3" name="Прямоугольник 2"/>
          <p:cNvSpPr/>
          <p:nvPr/>
        </p:nvSpPr>
        <p:spPr>
          <a:xfrm>
            <a:off x="430319" y="159992"/>
            <a:ext cx="8280920" cy="369332"/>
          </a:xfrm>
          <a:prstGeom prst="rect">
            <a:avLst/>
          </a:prstGeom>
        </p:spPr>
        <p:txBody>
          <a:bodyPr wrap="square">
            <a:spAutoFit/>
          </a:bodyPr>
          <a:lstStyle/>
          <a:p>
            <a:r>
              <a:rPr lang="kk-KZ" b="1" dirty="0" smtClean="0"/>
              <a:t>Параллельді тізбектермен пайдаланылатын әдістерге қойылатын талаптар</a:t>
            </a:r>
            <a:endParaRPr lang="ru-RU" dirty="0"/>
          </a:p>
        </p:txBody>
      </p:sp>
      <p:sp>
        <p:nvSpPr>
          <p:cNvPr id="4" name="Прямоугольник 3"/>
          <p:cNvSpPr/>
          <p:nvPr/>
        </p:nvSpPr>
        <p:spPr>
          <a:xfrm>
            <a:off x="611560" y="677434"/>
            <a:ext cx="3325719" cy="369332"/>
          </a:xfrm>
          <a:prstGeom prst="rect">
            <a:avLst/>
          </a:prstGeom>
        </p:spPr>
        <p:txBody>
          <a:bodyPr wrap="none">
            <a:spAutoFit/>
          </a:bodyPr>
          <a:lstStyle/>
          <a:p>
            <a:r>
              <a:rPr lang="kk-KZ" b="1" dirty="0"/>
              <a:t>Тізбектер </a:t>
            </a:r>
            <a:r>
              <a:rPr lang="kk-KZ" b="1" dirty="0" smtClean="0"/>
              <a:t>күйі </a:t>
            </a:r>
            <a:r>
              <a:rPr lang="en-US" b="1" dirty="0" smtClean="0"/>
              <a:t>(</a:t>
            </a:r>
            <a:r>
              <a:rPr lang="ru-RU" dirty="0"/>
              <a:t>Состояния нити</a:t>
            </a:r>
            <a:r>
              <a:rPr lang="en-US" b="1" dirty="0" smtClean="0"/>
              <a:t>)</a:t>
            </a:r>
            <a:endParaRPr lang="ru-RU" dirty="0"/>
          </a:p>
        </p:txBody>
      </p:sp>
    </p:spTree>
    <p:extLst>
      <p:ext uri="{BB962C8B-B14F-4D97-AF65-F5344CB8AC3E}">
        <p14:creationId xmlns:p14="http://schemas.microsoft.com/office/powerpoint/2010/main" val="4285331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332656"/>
            <a:ext cx="7992888" cy="369332"/>
          </a:xfrm>
          <a:prstGeom prst="rect">
            <a:avLst/>
          </a:prstGeom>
        </p:spPr>
        <p:txBody>
          <a:bodyPr wrap="square">
            <a:spAutoFit/>
          </a:bodyPr>
          <a:lstStyle/>
          <a:p>
            <a:pPr algn="ctr"/>
            <a:r>
              <a:rPr lang="kk-KZ" b="1" dirty="0"/>
              <a:t>Тізбектердің диспетчерленуі және жоспарлануы</a:t>
            </a:r>
            <a:endParaRPr lang="ru-RU" dirty="0"/>
          </a:p>
        </p:txBody>
      </p:sp>
      <p:sp>
        <p:nvSpPr>
          <p:cNvPr id="3" name="Прямоугольник 2"/>
          <p:cNvSpPr/>
          <p:nvPr/>
        </p:nvSpPr>
        <p:spPr>
          <a:xfrm>
            <a:off x="611560" y="980728"/>
            <a:ext cx="7920880" cy="4247317"/>
          </a:xfrm>
          <a:prstGeom prst="rect">
            <a:avLst/>
          </a:prstGeom>
        </p:spPr>
        <p:txBody>
          <a:bodyPr wrap="square">
            <a:spAutoFit/>
          </a:bodyPr>
          <a:lstStyle/>
          <a:p>
            <a:pPr indent="457200" algn="just"/>
            <a:r>
              <a:rPr lang="kk-KZ" dirty="0"/>
              <a:t>Тізбектің </a:t>
            </a:r>
            <a:r>
              <a:rPr lang="kk-KZ" dirty="0" smtClean="0"/>
              <a:t>диспетчерлену және жоспарлану </a:t>
            </a:r>
            <a:r>
              <a:rPr lang="kk-KZ" dirty="0"/>
              <a:t>қағидаларын түсіндіру үшін компьютерде тек бір  процессор бар деп санаймыз.</a:t>
            </a:r>
            <a:endParaRPr lang="ru-RU" dirty="0"/>
          </a:p>
          <a:p>
            <a:pPr indent="457200" algn="just"/>
            <a:r>
              <a:rPr lang="kk-KZ" dirty="0"/>
              <a:t>Процессор жұмысының мультибағдарламалық режімін ұйымдастыру үшін оның жұмыс уақыты кванттарға – тізбектерге олардың жұмысы үшін бөлінетін аралықтарға бөлінеді (Windows-та ол шамамен 20 – 30 миллисекунд). Уақыт кванты аяқталған соң тізбектің орындалуы үзіледі де, процессор басқа тізбекке тағайындалады. Тізбектер арасында уақыт кванттарын үлестірумен арнайы бағдарлама - </a:t>
            </a:r>
            <a:r>
              <a:rPr lang="kk-KZ" b="1" dirty="0"/>
              <a:t>тізбектер менеджері </a:t>
            </a:r>
            <a:r>
              <a:rPr lang="kk-KZ" dirty="0"/>
              <a:t>шұғылданады</a:t>
            </a:r>
            <a:r>
              <a:rPr lang="kk-KZ" dirty="0" smtClean="0"/>
              <a:t>.</a:t>
            </a:r>
          </a:p>
          <a:p>
            <a:pPr indent="457200" algn="just"/>
            <a:r>
              <a:rPr lang="kk-KZ" dirty="0" smtClean="0"/>
              <a:t>Тізбектер </a:t>
            </a:r>
            <a:r>
              <a:rPr lang="kk-KZ" dirty="0"/>
              <a:t>менеджері процессорды басқа тізбектің орындалуына ауыстырғанда, ол келесі әрекеттерді орындауға тиіс:</a:t>
            </a:r>
            <a:endParaRPr lang="ru-RU" dirty="0"/>
          </a:p>
          <a:p>
            <a:pPr indent="457200" algn="just"/>
            <a:r>
              <a:rPr lang="kk-KZ" dirty="0"/>
              <a:t>- </a:t>
            </a:r>
            <a:r>
              <a:rPr lang="kk-KZ" b="1" dirty="0"/>
              <a:t>үзілетін тізбектің контекстін сақтауға</a:t>
            </a:r>
            <a:r>
              <a:rPr lang="kk-KZ" dirty="0"/>
              <a:t>;</a:t>
            </a:r>
            <a:endParaRPr lang="ru-RU" dirty="0"/>
          </a:p>
          <a:p>
            <a:pPr indent="457200" algn="just"/>
            <a:r>
              <a:rPr lang="kk-KZ" dirty="0"/>
              <a:t>- </a:t>
            </a:r>
            <a:r>
              <a:rPr lang="kk-KZ" b="1" dirty="0"/>
              <a:t>іске қосылатын тізбектің контекстін қалпына келтіруге</a:t>
            </a:r>
            <a:r>
              <a:rPr lang="kk-KZ" dirty="0"/>
              <a:t>;</a:t>
            </a:r>
            <a:endParaRPr lang="ru-RU" dirty="0"/>
          </a:p>
          <a:p>
            <a:pPr indent="457200" algn="just"/>
            <a:r>
              <a:rPr lang="kk-KZ" dirty="0"/>
              <a:t>- </a:t>
            </a:r>
            <a:r>
              <a:rPr lang="kk-KZ" b="1" dirty="0"/>
              <a:t>іске қосылатын тізбектің басқаруын тапсыруға</a:t>
            </a:r>
            <a:r>
              <a:rPr lang="kk-KZ" dirty="0"/>
              <a:t>.</a:t>
            </a:r>
            <a:endParaRPr lang="ru-RU" dirty="0"/>
          </a:p>
          <a:p>
            <a:pPr indent="457200" algn="just"/>
            <a:endParaRPr lang="ru-RU" dirty="0"/>
          </a:p>
        </p:txBody>
      </p:sp>
    </p:spTree>
    <p:extLst>
      <p:ext uri="{BB962C8B-B14F-4D97-AF65-F5344CB8AC3E}">
        <p14:creationId xmlns:p14="http://schemas.microsoft.com/office/powerpoint/2010/main" val="9994875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052736"/>
            <a:ext cx="7848872" cy="1477328"/>
          </a:xfrm>
          <a:prstGeom prst="rect">
            <a:avLst/>
          </a:prstGeom>
        </p:spPr>
        <p:txBody>
          <a:bodyPr wrap="square">
            <a:spAutoFit/>
          </a:bodyPr>
          <a:lstStyle/>
          <a:p>
            <a:pPr indent="457200" algn="just"/>
            <a:r>
              <a:rPr lang="kk-KZ" dirty="0" smtClean="0"/>
              <a:t>Егерде барлық қызмет көрсетілетін тізбектердің орындау басымдылықтары бірдей болса, онда тізбектерді басқару алгоритмі FIFO (first in – first out, бірінші келіп – бірінші шығасын ) қағидаты бойынша «кезектің» көмегімен жүзеге асырылады. Үзілген  тізбектер кезек соңына тұрады.</a:t>
            </a:r>
            <a:endParaRPr lang="ru-RU" dirty="0" smtClean="0"/>
          </a:p>
          <a:p>
            <a:pPr indent="457200" algn="just"/>
            <a:r>
              <a:rPr lang="kk-KZ" dirty="0" smtClean="0"/>
              <a:t>Тізбектерге қызмет көрсету сызбалық түрде келесі сурет те берілген.</a:t>
            </a:r>
            <a:endParaRPr lang="ru-RU" dirty="0"/>
          </a:p>
        </p:txBody>
      </p:sp>
      <p:sp>
        <p:nvSpPr>
          <p:cNvPr id="3" name="Прямоугольник 2"/>
          <p:cNvSpPr/>
          <p:nvPr/>
        </p:nvSpPr>
        <p:spPr>
          <a:xfrm>
            <a:off x="611560" y="332656"/>
            <a:ext cx="7992888" cy="369332"/>
          </a:xfrm>
          <a:prstGeom prst="rect">
            <a:avLst/>
          </a:prstGeom>
        </p:spPr>
        <p:txBody>
          <a:bodyPr wrap="square">
            <a:spAutoFit/>
          </a:bodyPr>
          <a:lstStyle/>
          <a:p>
            <a:pPr algn="ctr"/>
            <a:r>
              <a:rPr lang="kk-KZ" b="1" dirty="0"/>
              <a:t>Тізбектердің диспетчерленуі және жоспарлануы</a:t>
            </a:r>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2780928"/>
            <a:ext cx="7570748" cy="1872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2411760" y="4797152"/>
            <a:ext cx="5864554" cy="369332"/>
          </a:xfrm>
          <a:prstGeom prst="rect">
            <a:avLst/>
          </a:prstGeom>
        </p:spPr>
        <p:txBody>
          <a:bodyPr wrap="none">
            <a:spAutoFit/>
          </a:bodyPr>
          <a:lstStyle/>
          <a:p>
            <a:r>
              <a:rPr lang="kk-KZ" dirty="0" smtClean="0"/>
              <a:t>Сурет - Тізбектерге </a:t>
            </a:r>
            <a:r>
              <a:rPr lang="kk-KZ" dirty="0"/>
              <a:t>қызмет </a:t>
            </a:r>
            <a:r>
              <a:rPr lang="kk-KZ" dirty="0" smtClean="0"/>
              <a:t>көрсету / </a:t>
            </a:r>
            <a:r>
              <a:rPr lang="ru-RU" dirty="0" smtClean="0"/>
              <a:t>Обслуживание </a:t>
            </a:r>
            <a:r>
              <a:rPr lang="ru-RU" dirty="0"/>
              <a:t>нитей</a:t>
            </a:r>
          </a:p>
        </p:txBody>
      </p:sp>
    </p:spTree>
    <p:extLst>
      <p:ext uri="{BB962C8B-B14F-4D97-AF65-F5344CB8AC3E}">
        <p14:creationId xmlns:p14="http://schemas.microsoft.com/office/powerpoint/2010/main" val="1678617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48137"/>
            <a:ext cx="7992888" cy="369332"/>
          </a:xfrm>
          <a:prstGeom prst="rect">
            <a:avLst/>
          </a:prstGeom>
        </p:spPr>
        <p:txBody>
          <a:bodyPr wrap="square">
            <a:spAutoFit/>
          </a:bodyPr>
          <a:lstStyle/>
          <a:p>
            <a:pPr algn="ctr"/>
            <a:r>
              <a:rPr lang="kk-KZ" b="1" dirty="0"/>
              <a:t>Тізбектердің диспетчерленуі және жоспарлануы</a:t>
            </a:r>
            <a:endParaRPr lang="ru-RU" dirty="0"/>
          </a:p>
        </p:txBody>
      </p:sp>
      <p:sp>
        <p:nvSpPr>
          <p:cNvPr id="3" name="Прямоугольник 2"/>
          <p:cNvSpPr/>
          <p:nvPr/>
        </p:nvSpPr>
        <p:spPr>
          <a:xfrm>
            <a:off x="467544" y="545147"/>
            <a:ext cx="8136904" cy="1477328"/>
          </a:xfrm>
          <a:prstGeom prst="rect">
            <a:avLst/>
          </a:prstGeom>
        </p:spPr>
        <p:txBody>
          <a:bodyPr wrap="square">
            <a:spAutoFit/>
          </a:bodyPr>
          <a:lstStyle/>
          <a:p>
            <a:pPr indent="457200" algn="just"/>
            <a:r>
              <a:rPr lang="kk-KZ" dirty="0"/>
              <a:t>Егерде тізбектер әртүрлі басылымдықтарға ие болса, онда басымдылықтары бірдей тізбектер кезектері қалыптастырылады. Бірнеше кезекке қызмет көрсетудің ең қарапайым алгоритмі олардың тізбектерінің басымдылықтарын ескере отырып кезектерге қызмет көрсетуде негізделген. Тізбектерге қызмет көрсету сызбалық түрде </a:t>
            </a:r>
            <a:r>
              <a:rPr lang="kk-KZ" dirty="0" smtClean="0"/>
              <a:t> келесі суретте  </a:t>
            </a:r>
            <a:r>
              <a:rPr lang="kk-KZ" dirty="0"/>
              <a:t>көрсетілген.</a:t>
            </a:r>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5" y="2202994"/>
            <a:ext cx="7784499" cy="3962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1259632" y="6093296"/>
            <a:ext cx="7344816" cy="369332"/>
          </a:xfrm>
          <a:prstGeom prst="rect">
            <a:avLst/>
          </a:prstGeom>
        </p:spPr>
        <p:txBody>
          <a:bodyPr wrap="square">
            <a:spAutoFit/>
          </a:bodyPr>
          <a:lstStyle/>
          <a:p>
            <a:r>
              <a:rPr lang="kk-KZ" dirty="0"/>
              <a:t>Тізбектерінің басымдылықтары әртүрлі бірнеше кезекке қызмет көрсету</a:t>
            </a:r>
            <a:endParaRPr lang="ru-RU" dirty="0"/>
          </a:p>
        </p:txBody>
      </p:sp>
    </p:spTree>
    <p:extLst>
      <p:ext uri="{BB962C8B-B14F-4D97-AF65-F5344CB8AC3E}">
        <p14:creationId xmlns:p14="http://schemas.microsoft.com/office/powerpoint/2010/main" val="3064548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48137"/>
            <a:ext cx="7992888" cy="369332"/>
          </a:xfrm>
          <a:prstGeom prst="rect">
            <a:avLst/>
          </a:prstGeom>
        </p:spPr>
        <p:txBody>
          <a:bodyPr wrap="square">
            <a:spAutoFit/>
          </a:bodyPr>
          <a:lstStyle/>
          <a:p>
            <a:pPr algn="ctr"/>
            <a:r>
              <a:rPr lang="kk-KZ" b="1" dirty="0"/>
              <a:t>Тізбектердің диспетчерленуі және жоспарлануы</a:t>
            </a:r>
            <a:endParaRPr lang="ru-RU" dirty="0"/>
          </a:p>
        </p:txBody>
      </p:sp>
      <p:sp>
        <p:nvSpPr>
          <p:cNvPr id="3" name="Прямоугольник 2"/>
          <p:cNvSpPr/>
          <p:nvPr/>
        </p:nvSpPr>
        <p:spPr>
          <a:xfrm>
            <a:off x="503548" y="764704"/>
            <a:ext cx="8208912" cy="3970318"/>
          </a:xfrm>
          <a:prstGeom prst="rect">
            <a:avLst/>
          </a:prstGeom>
        </p:spPr>
        <p:txBody>
          <a:bodyPr wrap="square">
            <a:spAutoFit/>
          </a:bodyPr>
          <a:lstStyle/>
          <a:p>
            <a:pPr indent="457200" algn="just"/>
            <a:r>
              <a:rPr lang="kk-KZ" dirty="0"/>
              <a:t>Тізбектерді басқару алгоритмдері жүйенің келесі параметрлерін ескеруге тиіс:</a:t>
            </a:r>
            <a:endParaRPr lang="ru-RU" dirty="0"/>
          </a:p>
          <a:p>
            <a:pPr indent="457200" algn="just"/>
            <a:r>
              <a:rPr lang="kk-KZ" dirty="0">
                <a:latin typeface="Times New Roman" pitchFamily="18" charset="0"/>
                <a:cs typeface="Times New Roman" pitchFamily="18" charset="0"/>
              </a:rPr>
              <a:t>- микропроцессорды жүктеу уақыты максималды болуға тиіс;</a:t>
            </a:r>
            <a:endParaRPr lang="ru-RU" dirty="0">
              <a:latin typeface="Times New Roman" pitchFamily="18" charset="0"/>
              <a:cs typeface="Times New Roman" pitchFamily="18" charset="0"/>
            </a:endParaRPr>
          </a:p>
          <a:p>
            <a:pPr indent="457200" algn="just"/>
            <a:r>
              <a:rPr lang="kk-KZ" dirty="0">
                <a:latin typeface="Times New Roman" pitchFamily="18" charset="0"/>
                <a:cs typeface="Times New Roman" pitchFamily="18" charset="0"/>
              </a:rPr>
              <a:t>- тізбектің жүйеде болу уақыты минималды болуға тиіс;</a:t>
            </a:r>
            <a:endParaRPr lang="ru-RU" dirty="0">
              <a:latin typeface="Times New Roman" pitchFamily="18" charset="0"/>
              <a:cs typeface="Times New Roman" pitchFamily="18" charset="0"/>
            </a:endParaRPr>
          </a:p>
          <a:p>
            <a:pPr indent="457200" algn="just"/>
            <a:r>
              <a:rPr lang="kk-KZ" dirty="0">
                <a:latin typeface="Times New Roman" pitchFamily="18" charset="0"/>
                <a:cs typeface="Times New Roman" pitchFamily="18" charset="0"/>
              </a:rPr>
              <a:t>- тізбектердің күту уақыты минималды болуға тиіс;</a:t>
            </a:r>
            <a:endParaRPr lang="ru-RU" dirty="0">
              <a:latin typeface="Times New Roman" pitchFamily="18" charset="0"/>
              <a:cs typeface="Times New Roman" pitchFamily="18" charset="0"/>
            </a:endParaRPr>
          </a:p>
          <a:p>
            <a:pPr indent="457200" algn="just"/>
            <a:r>
              <a:rPr lang="kk-KZ" dirty="0">
                <a:latin typeface="Times New Roman" pitchFamily="18" charset="0"/>
                <a:cs typeface="Times New Roman" pitchFamily="18" charset="0"/>
              </a:rPr>
              <a:t>- жүйенің өткізгіштік қабілеттілігі максималды болуға тиіс;</a:t>
            </a:r>
            <a:endParaRPr lang="ru-RU" dirty="0">
              <a:latin typeface="Times New Roman" pitchFamily="18" charset="0"/>
              <a:cs typeface="Times New Roman" pitchFamily="18" charset="0"/>
            </a:endParaRPr>
          </a:p>
          <a:p>
            <a:pPr indent="457200" algn="just"/>
            <a:r>
              <a:rPr lang="kk-KZ" dirty="0">
                <a:latin typeface="Times New Roman" pitchFamily="18" charset="0"/>
                <a:cs typeface="Times New Roman" pitchFamily="18" charset="0"/>
              </a:rPr>
              <a:t>- жүйенің өтінімге қызмет көрсету реакциясының уақыты минималды болуға тиіс.</a:t>
            </a:r>
            <a:endParaRPr lang="ru-RU" dirty="0">
              <a:latin typeface="Times New Roman" pitchFamily="18" charset="0"/>
              <a:cs typeface="Times New Roman" pitchFamily="18" charset="0"/>
            </a:endParaRPr>
          </a:p>
          <a:p>
            <a:pPr indent="457200" algn="just"/>
            <a:r>
              <a:rPr lang="kk-KZ" dirty="0"/>
              <a:t>Көп процессорлы компьютерлерде тізбектер менеджері әртүрлі тізбектер кодты әртүрлі процессорларда орындаған кезде тізбектер жұмысының уақытын кванттеуді де, процессорлар жұмысының параллельдігін де пайдаланады.</a:t>
            </a:r>
            <a:endParaRPr lang="ru-RU" dirty="0"/>
          </a:p>
          <a:p>
            <a:pPr indent="457200" algn="just"/>
            <a:r>
              <a:rPr lang="kk-KZ" dirty="0"/>
              <a:t>Уақытты кванттеу қажеттілігі бәрібір қалады, өйткені операциялық жүйе өзінің жеке (жүйелік) тізбектерімен қатар, басқа қосымшалардың тізбектеріне де қызмет көрсетуге тиіс.</a:t>
            </a:r>
            <a:endParaRPr lang="ru-RU" dirty="0"/>
          </a:p>
        </p:txBody>
      </p:sp>
    </p:spTree>
    <p:extLst>
      <p:ext uri="{BB962C8B-B14F-4D97-AF65-F5344CB8AC3E}">
        <p14:creationId xmlns:p14="http://schemas.microsoft.com/office/powerpoint/2010/main" val="4279718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8352928" cy="369332"/>
          </a:xfrm>
          <a:prstGeom prst="rect">
            <a:avLst/>
          </a:prstGeom>
        </p:spPr>
        <p:txBody>
          <a:bodyPr wrap="square">
            <a:spAutoFit/>
          </a:bodyPr>
          <a:lstStyle/>
          <a:p>
            <a:pPr algn="ctr"/>
            <a:r>
              <a:rPr lang="kk-KZ" b="1" dirty="0"/>
              <a:t>Тізбектердің құрылуы</a:t>
            </a:r>
            <a:endParaRPr lang="ru-RU" dirty="0"/>
          </a:p>
        </p:txBody>
      </p:sp>
      <p:sp>
        <p:nvSpPr>
          <p:cNvPr id="3" name="Прямоугольник 2"/>
          <p:cNvSpPr/>
          <p:nvPr/>
        </p:nvSpPr>
        <p:spPr>
          <a:xfrm>
            <a:off x="539552" y="692696"/>
            <a:ext cx="7776864" cy="3970318"/>
          </a:xfrm>
          <a:prstGeom prst="rect">
            <a:avLst/>
          </a:prstGeom>
        </p:spPr>
        <p:txBody>
          <a:bodyPr wrap="square">
            <a:spAutoFit/>
          </a:bodyPr>
          <a:lstStyle/>
          <a:p>
            <a:pPr indent="457200" algn="just"/>
            <a:r>
              <a:rPr lang="kk-KZ" dirty="0"/>
              <a:t>C# тілінде кез келген бағдарлама іске қосылғанда автоматты түрде бағдарламаның басты тізбегі құрылады. Консолдық қосымшада бағдарламаның басты тізбегі </a:t>
            </a:r>
            <a:r>
              <a:rPr lang="kk-KZ" b="1" dirty="0" smtClean="0"/>
              <a:t>Main</a:t>
            </a:r>
            <a:r>
              <a:rPr lang="en-US" b="1" dirty="0" smtClean="0"/>
              <a:t>() </a:t>
            </a:r>
            <a:r>
              <a:rPr lang="kk-KZ" dirty="0" smtClean="0"/>
              <a:t> </a:t>
            </a:r>
            <a:r>
              <a:rPr lang="kk-KZ" dirty="0"/>
              <a:t>әдісіне сәйкес келеді.</a:t>
            </a:r>
            <a:endParaRPr lang="ru-RU" dirty="0"/>
          </a:p>
          <a:p>
            <a:pPr indent="457200" algn="just"/>
            <a:r>
              <a:rPr lang="kk-KZ" dirty="0"/>
              <a:t>Қосымша тізбекті іске қосу үшін  </a:t>
            </a:r>
            <a:r>
              <a:rPr lang="kk-KZ" b="1" dirty="0"/>
              <a:t>Thread</a:t>
            </a:r>
            <a:r>
              <a:rPr lang="kk-KZ" dirty="0"/>
              <a:t> класының объектісін құру қажет. </a:t>
            </a:r>
            <a:endParaRPr lang="en-US" dirty="0" smtClean="0"/>
          </a:p>
          <a:p>
            <a:pPr indent="457200" algn="just"/>
            <a:r>
              <a:rPr lang="kk-KZ" dirty="0" smtClean="0"/>
              <a:t>Тізбек </a:t>
            </a:r>
            <a:r>
              <a:rPr lang="kk-KZ" dirty="0"/>
              <a:t>объектісін құрған кезде Thread класының конструкторына ThreadStart әдісі сипатталған делегат беріледі. </a:t>
            </a:r>
          </a:p>
          <a:p>
            <a:r>
              <a:rPr lang="kk-KZ" dirty="0" smtClean="0"/>
              <a:t>Мысалы</a:t>
            </a:r>
            <a:r>
              <a:rPr lang="kk-KZ" dirty="0"/>
              <a:t>, </a:t>
            </a:r>
            <a:endParaRPr lang="ru-RU" dirty="0"/>
          </a:p>
          <a:p>
            <a:r>
              <a:rPr lang="en-US" b="1" dirty="0" smtClean="0"/>
              <a:t>                 </a:t>
            </a:r>
            <a:r>
              <a:rPr lang="kk-KZ" b="1" dirty="0" smtClean="0"/>
              <a:t>Thread   </a:t>
            </a:r>
            <a:r>
              <a:rPr lang="kk-KZ" b="1" dirty="0"/>
              <a:t>Pervij_dop = new   Thread(new   ThreadStart(Poick));</a:t>
            </a:r>
            <a:endParaRPr lang="ru-RU" b="1" dirty="0"/>
          </a:p>
          <a:p>
            <a:r>
              <a:rPr lang="ru-RU" dirty="0"/>
              <a:t>м</a:t>
            </a:r>
            <a:r>
              <a:rPr lang="kk-KZ" dirty="0" smtClean="0"/>
              <a:t>ұнда</a:t>
            </a:r>
            <a:r>
              <a:rPr lang="en-US" dirty="0" smtClean="0"/>
              <a:t>,</a:t>
            </a:r>
            <a:r>
              <a:rPr lang="kk-KZ" dirty="0" smtClean="0"/>
              <a:t> </a:t>
            </a:r>
            <a:endParaRPr lang="kk-KZ" dirty="0" smtClean="0"/>
          </a:p>
          <a:p>
            <a:r>
              <a:rPr lang="kk-KZ" b="1" dirty="0" smtClean="0"/>
              <a:t>   Pervij_dop</a:t>
            </a:r>
            <a:r>
              <a:rPr lang="kk-KZ" dirty="0" smtClean="0"/>
              <a:t> </a:t>
            </a:r>
            <a:r>
              <a:rPr lang="kk-KZ" dirty="0"/>
              <a:t>–  бірінші </a:t>
            </a:r>
            <a:r>
              <a:rPr lang="en-US" dirty="0" smtClean="0"/>
              <a:t>  </a:t>
            </a:r>
            <a:r>
              <a:rPr lang="kk-KZ" dirty="0" smtClean="0"/>
              <a:t>тізбектің </a:t>
            </a:r>
            <a:r>
              <a:rPr lang="kk-KZ" dirty="0"/>
              <a:t>атауы;</a:t>
            </a:r>
            <a:endParaRPr lang="ru-RU" dirty="0"/>
          </a:p>
          <a:p>
            <a:r>
              <a:rPr lang="kk-KZ" b="1" dirty="0" smtClean="0"/>
              <a:t>  Poick</a:t>
            </a:r>
            <a:r>
              <a:rPr lang="kk-KZ" dirty="0" smtClean="0"/>
              <a:t> –</a:t>
            </a:r>
            <a:r>
              <a:rPr lang="en-US" dirty="0" smtClean="0"/>
              <a:t>   </a:t>
            </a:r>
            <a:r>
              <a:rPr lang="kk-KZ" dirty="0" smtClean="0"/>
              <a:t>тізбекте </a:t>
            </a:r>
            <a:r>
              <a:rPr lang="kk-KZ" dirty="0"/>
              <a:t>іске қосылатын </a:t>
            </a:r>
            <a:r>
              <a:rPr lang="kk-KZ" b="1" dirty="0"/>
              <a:t>әдістің</a:t>
            </a:r>
            <a:r>
              <a:rPr lang="kk-KZ" dirty="0"/>
              <a:t> атауы.</a:t>
            </a:r>
            <a:endParaRPr lang="ru-RU" dirty="0"/>
          </a:p>
          <a:p>
            <a:pPr indent="457200" algn="just"/>
            <a:r>
              <a:rPr lang="kk-KZ" dirty="0"/>
              <a:t>Жалпы алғанда, делегат </a:t>
            </a:r>
            <a:r>
              <a:rPr lang="kk-KZ" dirty="0" smtClean="0"/>
              <a:t>әдетте тізбек </a:t>
            </a:r>
            <a:r>
              <a:rPr lang="kk-KZ" dirty="0"/>
              <a:t>объектісін </a:t>
            </a:r>
            <a:r>
              <a:rPr lang="kk-KZ" dirty="0" smtClean="0"/>
              <a:t>келесі түрде  құрады: </a:t>
            </a:r>
            <a:endParaRPr lang="ru-RU" dirty="0"/>
          </a:p>
          <a:p>
            <a:r>
              <a:rPr lang="ru-RU" b="1" dirty="0" smtClean="0"/>
              <a:t>         </a:t>
            </a:r>
            <a:r>
              <a:rPr lang="en-US" b="1" dirty="0" smtClean="0"/>
              <a:t>Thread   </a:t>
            </a:r>
            <a:r>
              <a:rPr lang="en-US" b="1" dirty="0" err="1"/>
              <a:t>Pervij_dop</a:t>
            </a:r>
            <a:r>
              <a:rPr lang="en-US" b="1" dirty="0"/>
              <a:t> = new   Thread(</a:t>
            </a:r>
            <a:r>
              <a:rPr lang="en-US" b="1" dirty="0" err="1"/>
              <a:t>Poick</a:t>
            </a:r>
            <a:r>
              <a:rPr lang="en-US" b="1" dirty="0"/>
              <a:t>);.</a:t>
            </a:r>
            <a:endParaRPr lang="ru-RU" b="1" dirty="0"/>
          </a:p>
          <a:p>
            <a:pPr algn="just"/>
            <a:r>
              <a:rPr lang="ru-RU" b="1" dirty="0" smtClean="0"/>
              <a:t>          </a:t>
            </a:r>
            <a:r>
              <a:rPr lang="en-US" b="1" dirty="0" err="1" smtClean="0"/>
              <a:t>Pervij_dop.Start</a:t>
            </a:r>
            <a:r>
              <a:rPr lang="en-US" b="1" dirty="0"/>
              <a:t>();</a:t>
            </a:r>
            <a:endParaRPr lang="ru-RU" b="1" dirty="0"/>
          </a:p>
        </p:txBody>
      </p:sp>
    </p:spTree>
    <p:extLst>
      <p:ext uri="{BB962C8B-B14F-4D97-AF65-F5344CB8AC3E}">
        <p14:creationId xmlns:p14="http://schemas.microsoft.com/office/powerpoint/2010/main" val="4093425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548680"/>
            <a:ext cx="8064896" cy="5632311"/>
          </a:xfrm>
          <a:prstGeom prst="rect">
            <a:avLst/>
          </a:prstGeom>
        </p:spPr>
        <p:txBody>
          <a:bodyPr wrap="square">
            <a:spAutoFit/>
          </a:bodyPr>
          <a:lstStyle/>
          <a:p>
            <a:pPr indent="457200" algn="just"/>
            <a:r>
              <a:rPr lang="kk-KZ" dirty="0">
                <a:latin typeface="Times New Roman" pitchFamily="18" charset="0"/>
                <a:cs typeface="Times New Roman" pitchFamily="18" charset="0"/>
              </a:rPr>
              <a:t>Компьютер процессорының жұмысы </a:t>
            </a:r>
            <a:r>
              <a:rPr lang="kk-KZ" dirty="0" smtClean="0">
                <a:latin typeface="Times New Roman" pitchFamily="18" charset="0"/>
                <a:cs typeface="Times New Roman" pitchFamily="18" charset="0"/>
              </a:rPr>
              <a:t>– программа компиляциясынан </a:t>
            </a:r>
            <a:r>
              <a:rPr lang="kk-KZ" dirty="0">
                <a:latin typeface="Times New Roman" pitchFamily="18" charset="0"/>
                <a:cs typeface="Times New Roman" pitchFamily="18" charset="0"/>
              </a:rPr>
              <a:t>кейін </a:t>
            </a:r>
            <a:r>
              <a:rPr lang="kk-KZ" dirty="0" smtClean="0">
                <a:latin typeface="Times New Roman" pitchFamily="18" charset="0"/>
                <a:cs typeface="Times New Roman" pitchFamily="18" charset="0"/>
              </a:rPr>
              <a:t>құрылатын командаларды (инструкцияларды) </a:t>
            </a:r>
            <a:r>
              <a:rPr lang="kk-KZ" dirty="0">
                <a:latin typeface="Times New Roman" pitchFamily="18" charset="0"/>
                <a:cs typeface="Times New Roman" pitchFamily="18" charset="0"/>
              </a:rPr>
              <a:t>орындау болып табылады. </a:t>
            </a:r>
            <a:endParaRPr lang="kk-KZ" dirty="0" smtClean="0">
              <a:latin typeface="Times New Roman" pitchFamily="18" charset="0"/>
              <a:cs typeface="Times New Roman" pitchFamily="18" charset="0"/>
            </a:endParaRPr>
          </a:p>
          <a:p>
            <a:pPr indent="457200" algn="just"/>
            <a:endParaRPr lang="kk-KZ" dirty="0" smtClean="0">
              <a:latin typeface="Times New Roman" pitchFamily="18" charset="0"/>
              <a:cs typeface="Times New Roman" pitchFamily="18" charset="0"/>
            </a:endParaRPr>
          </a:p>
          <a:p>
            <a:pPr indent="457200" algn="just"/>
            <a:r>
              <a:rPr lang="kk-KZ" b="1" dirty="0" smtClean="0">
                <a:latin typeface="Times New Roman" pitchFamily="18" charset="0"/>
                <a:cs typeface="Times New Roman" pitchFamily="18" charset="0"/>
              </a:rPr>
              <a:t>Программа инструкцияларының/</a:t>
            </a:r>
            <a:r>
              <a:rPr lang="kk-KZ" dirty="0" smtClean="0">
                <a:latin typeface="Times New Roman" pitchFamily="18" charset="0"/>
                <a:cs typeface="Times New Roman" pitchFamily="18" charset="0"/>
              </a:rPr>
              <a:t>нұсқауларының</a:t>
            </a:r>
            <a:r>
              <a:rPr lang="kk-KZ" b="1" dirty="0" smtClean="0">
                <a:latin typeface="Times New Roman" pitchFamily="18" charset="0"/>
                <a:cs typeface="Times New Roman" pitchFamily="18" charset="0"/>
              </a:rPr>
              <a:t> тізбегі </a:t>
            </a:r>
            <a:r>
              <a:rPr lang="kk-KZ"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прогамманы басқару командаларының ағыны</a:t>
            </a:r>
            <a:r>
              <a:rPr lang="kk-KZ" dirty="0" smtClean="0">
                <a:latin typeface="Times New Roman" pitchFamily="18" charset="0"/>
                <a:cs typeface="Times New Roman" pitchFamily="18" charset="0"/>
              </a:rPr>
              <a:t> деп аталады. «</a:t>
            </a:r>
            <a:r>
              <a:rPr lang="kk-KZ" b="1" dirty="0" smtClean="0">
                <a:latin typeface="Times New Roman" pitchFamily="18" charset="0"/>
                <a:cs typeface="Times New Roman" pitchFamily="18" charset="0"/>
              </a:rPr>
              <a:t>Басқару </a:t>
            </a:r>
            <a:r>
              <a:rPr lang="kk-KZ" b="1" dirty="0">
                <a:latin typeface="Times New Roman" pitchFamily="18" charset="0"/>
                <a:cs typeface="Times New Roman" pitchFamily="18" charset="0"/>
              </a:rPr>
              <a:t>ағыны</a:t>
            </a:r>
            <a:r>
              <a:rPr lang="kk-KZ" dirty="0">
                <a:latin typeface="Times New Roman" pitchFamily="18" charset="0"/>
                <a:cs typeface="Times New Roman" pitchFamily="18" charset="0"/>
              </a:rPr>
              <a:t>» термині C++ тілінде </a:t>
            </a:r>
            <a:r>
              <a:rPr lang="kk-KZ" dirty="0" smtClean="0">
                <a:latin typeface="Times New Roman" pitchFamily="18" charset="0"/>
                <a:cs typeface="Times New Roman" pitchFamily="18" charset="0"/>
              </a:rPr>
              <a:t>қолданылады. </a:t>
            </a:r>
          </a:p>
          <a:p>
            <a:pPr indent="457200" algn="just"/>
            <a:endParaRPr lang="kk-KZ" dirty="0" smtClean="0">
              <a:latin typeface="Times New Roman" pitchFamily="18" charset="0"/>
              <a:cs typeface="Times New Roman" pitchFamily="18" charset="0"/>
            </a:endParaRPr>
          </a:p>
          <a:p>
            <a:pPr indent="457200" algn="just"/>
            <a:r>
              <a:rPr lang="kk-KZ" b="1" dirty="0" smtClean="0">
                <a:latin typeface="Times New Roman" pitchFamily="18" charset="0"/>
                <a:cs typeface="Times New Roman" pitchFamily="18" charset="0"/>
              </a:rPr>
              <a:t>Программаны басқару командаларының </a:t>
            </a:r>
            <a:r>
              <a:rPr lang="kk-KZ" b="1" dirty="0">
                <a:latin typeface="Times New Roman" pitchFamily="18" charset="0"/>
                <a:cs typeface="Times New Roman" pitchFamily="18" charset="0"/>
              </a:rPr>
              <a:t>ағыны </a:t>
            </a:r>
            <a:r>
              <a:rPr lang="kk-KZ" dirty="0">
                <a:latin typeface="Times New Roman" pitchFamily="18" charset="0"/>
                <a:cs typeface="Times New Roman" pitchFamily="18" charset="0"/>
              </a:rPr>
              <a:t>C# тілінде </a:t>
            </a:r>
            <a:r>
              <a:rPr lang="kk-KZ" b="1" dirty="0" smtClean="0">
                <a:latin typeface="Times New Roman" pitchFamily="18" charset="0"/>
                <a:cs typeface="Times New Roman" pitchFamily="18" charset="0"/>
              </a:rPr>
              <a:t>тізбек </a:t>
            </a:r>
            <a:r>
              <a:rPr lang="kk-KZ" dirty="0" smtClean="0">
                <a:latin typeface="Times New Roman" pitchFamily="18" charset="0"/>
                <a:cs typeface="Times New Roman" pitchFamily="18" charset="0"/>
              </a:rPr>
              <a:t>(нити</a:t>
            </a:r>
            <a:r>
              <a:rPr lang="kk-KZ" b="1"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thread)  деп аталады.</a:t>
            </a:r>
            <a:r>
              <a:rPr lang="en-US" dirty="0" smtClean="0">
                <a:latin typeface="Times New Roman" pitchFamily="18" charset="0"/>
                <a:cs typeface="Times New Roman" pitchFamily="18" charset="0"/>
              </a:rPr>
              <a:t> </a:t>
            </a:r>
            <a:r>
              <a:rPr lang="kk-KZ" b="1" dirty="0" smtClean="0">
                <a:latin typeface="Times New Roman" pitchFamily="18" charset="0"/>
                <a:cs typeface="Times New Roman" pitchFamily="18" charset="0"/>
              </a:rPr>
              <a:t>Осы тізбекке </a:t>
            </a:r>
            <a:r>
              <a:rPr lang="kk-KZ" dirty="0" smtClean="0">
                <a:latin typeface="Times New Roman" pitchFamily="18" charset="0"/>
                <a:cs typeface="Times New Roman" pitchFamily="18" charset="0"/>
              </a:rPr>
              <a:t>компьютер процессоры орындайтын инструкциялар</a:t>
            </a:r>
            <a:r>
              <a:rPr lang="en-US"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a:t>
            </a:r>
            <a:r>
              <a:rPr lang="kk-KZ" dirty="0" smtClean="0">
                <a:latin typeface="Times New Roman" pitchFamily="18" charset="0"/>
                <a:cs typeface="Times New Roman" pitchFamily="18" charset="0"/>
              </a:rPr>
              <a:t>нұсқаулықтар</a:t>
            </a:r>
            <a:r>
              <a:rPr lang="en-US"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 </a:t>
            </a:r>
            <a:r>
              <a:rPr lang="kk-KZ" dirty="0">
                <a:latin typeface="Times New Roman" pitchFamily="18" charset="0"/>
                <a:cs typeface="Times New Roman" pitchFamily="18" charset="0"/>
              </a:rPr>
              <a:t>«</a:t>
            </a:r>
            <a:r>
              <a:rPr lang="kk-KZ" i="1" dirty="0">
                <a:latin typeface="Times New Roman" pitchFamily="18" charset="0"/>
                <a:cs typeface="Times New Roman" pitchFamily="18" charset="0"/>
              </a:rPr>
              <a:t>тізбектелген</a:t>
            </a:r>
            <a:r>
              <a:rPr lang="kk-KZ" dirty="0">
                <a:latin typeface="Times New Roman" pitchFamily="18" charset="0"/>
                <a:cs typeface="Times New Roman" pitchFamily="18" charset="0"/>
              </a:rPr>
              <a:t>» </a:t>
            </a:r>
            <a:r>
              <a:rPr lang="kk-KZ" dirty="0" smtClean="0">
                <a:latin typeface="Times New Roman" pitchFamily="18" charset="0"/>
                <a:cs typeface="Times New Roman" pitchFamily="18" charset="0"/>
              </a:rPr>
              <a:t>деген салыстырма беріледі. </a:t>
            </a:r>
            <a:endParaRPr lang="en-US" dirty="0" smtClean="0">
              <a:latin typeface="Times New Roman" pitchFamily="18" charset="0"/>
              <a:cs typeface="Times New Roman" pitchFamily="18" charset="0"/>
            </a:endParaRPr>
          </a:p>
          <a:p>
            <a:pPr indent="457200" algn="just"/>
            <a:endParaRPr lang="kk-KZ" dirty="0" smtClean="0">
              <a:latin typeface="Times New Roman" pitchFamily="18" charset="0"/>
              <a:cs typeface="Times New Roman" pitchFamily="18" charset="0"/>
            </a:endParaRPr>
          </a:p>
          <a:p>
            <a:pPr indent="457200" algn="just"/>
            <a:r>
              <a:rPr lang="kk-KZ" dirty="0" smtClean="0">
                <a:latin typeface="Times New Roman" pitchFamily="18" charset="0"/>
                <a:cs typeface="Times New Roman" pitchFamily="18" charset="0"/>
              </a:rPr>
              <a:t>Егер </a:t>
            </a:r>
            <a:r>
              <a:rPr lang="kk-KZ" dirty="0">
                <a:latin typeface="Times New Roman" pitchFamily="18" charset="0"/>
                <a:cs typeface="Times New Roman" pitchFamily="18" charset="0"/>
              </a:rPr>
              <a:t>операциялық жүйеде </a:t>
            </a:r>
            <a:r>
              <a:rPr lang="en-US"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тек </a:t>
            </a:r>
            <a:r>
              <a:rPr lang="kk-KZ" dirty="0" smtClean="0">
                <a:latin typeface="Times New Roman" pitchFamily="18" charset="0"/>
                <a:cs typeface="Times New Roman" pitchFamily="18" charset="0"/>
              </a:rPr>
              <a:t>бір </a:t>
            </a:r>
            <a:r>
              <a:rPr lang="kk-KZ" dirty="0">
                <a:latin typeface="Times New Roman" pitchFamily="18" charset="0"/>
                <a:cs typeface="Times New Roman" pitchFamily="18" charset="0"/>
              </a:rPr>
              <a:t>тізбек </a:t>
            </a:r>
            <a:r>
              <a:rPr lang="kk-KZ" dirty="0" smtClean="0">
                <a:latin typeface="Times New Roman" pitchFamily="18" charset="0"/>
                <a:cs typeface="Times New Roman" pitchFamily="18" charset="0"/>
              </a:rPr>
              <a:t>бар </a:t>
            </a:r>
            <a:r>
              <a:rPr lang="kk-KZ" dirty="0">
                <a:latin typeface="Times New Roman" pitchFamily="18" charset="0"/>
                <a:cs typeface="Times New Roman" pitchFamily="18" charset="0"/>
              </a:rPr>
              <a:t>болса, онда операциялық жүйе </a:t>
            </a:r>
            <a:r>
              <a:rPr lang="kk-KZ" b="1" u="sng" dirty="0">
                <a:latin typeface="Times New Roman" pitchFamily="18" charset="0"/>
                <a:cs typeface="Times New Roman" pitchFamily="18" charset="0"/>
              </a:rPr>
              <a:t>бір </a:t>
            </a:r>
            <a:r>
              <a:rPr lang="kk-KZ" b="1" u="sng" dirty="0" smtClean="0">
                <a:latin typeface="Times New Roman" pitchFamily="18" charset="0"/>
                <a:cs typeface="Times New Roman" pitchFamily="18" charset="0"/>
              </a:rPr>
              <a:t>бағдарламалық</a:t>
            </a:r>
            <a:r>
              <a:rPr lang="kk-KZ" dirty="0" smtClean="0">
                <a:latin typeface="Times New Roman" pitchFamily="18" charset="0"/>
                <a:cs typeface="Times New Roman" pitchFamily="18" charset="0"/>
              </a:rPr>
              <a:t>  </a:t>
            </a:r>
            <a:r>
              <a:rPr lang="kk-KZ" dirty="0">
                <a:latin typeface="Times New Roman" pitchFamily="18" charset="0"/>
                <a:cs typeface="Times New Roman" pitchFamily="18" charset="0"/>
              </a:rPr>
              <a:t>деп </a:t>
            </a:r>
            <a:r>
              <a:rPr lang="kk-KZ" dirty="0" smtClean="0">
                <a:latin typeface="Times New Roman" pitchFamily="18" charset="0"/>
                <a:cs typeface="Times New Roman" pitchFamily="18" charset="0"/>
              </a:rPr>
              <a:t>аталады.  Егер </a:t>
            </a:r>
            <a:r>
              <a:rPr lang="kk-KZ" dirty="0">
                <a:latin typeface="Times New Roman" pitchFamily="18" charset="0"/>
                <a:cs typeface="Times New Roman" pitchFamily="18" charset="0"/>
              </a:rPr>
              <a:t>операциялық жүйеде бір мезетте әртүрлі бағдарламалардың бірнеше тізбектері болса, онда ол </a:t>
            </a:r>
            <a:r>
              <a:rPr lang="kk-KZ" b="1" u="sng" dirty="0">
                <a:latin typeface="Times New Roman" pitchFamily="18" charset="0"/>
                <a:cs typeface="Times New Roman" pitchFamily="18" charset="0"/>
              </a:rPr>
              <a:t>мультибағдарламалық</a:t>
            </a:r>
            <a:r>
              <a:rPr lang="kk-KZ" dirty="0">
                <a:latin typeface="Times New Roman" pitchFamily="18" charset="0"/>
                <a:cs typeface="Times New Roman" pitchFamily="18" charset="0"/>
              </a:rPr>
              <a:t> деп аталады.</a:t>
            </a:r>
            <a:endParaRPr lang="ru-RU" dirty="0">
              <a:latin typeface="Times New Roman" pitchFamily="18" charset="0"/>
              <a:cs typeface="Times New Roman" pitchFamily="18" charset="0"/>
            </a:endParaRPr>
          </a:p>
          <a:p>
            <a:endParaRPr lang="kk-KZ" dirty="0" smtClean="0">
              <a:latin typeface="Times New Roman" pitchFamily="18" charset="0"/>
              <a:cs typeface="Times New Roman" pitchFamily="18" charset="0"/>
            </a:endParaRPr>
          </a:p>
          <a:p>
            <a:pPr indent="457200" algn="just"/>
            <a:r>
              <a:rPr lang="kk-KZ" dirty="0" smtClean="0">
                <a:latin typeface="Times New Roman" pitchFamily="18" charset="0"/>
                <a:cs typeface="Times New Roman" pitchFamily="18" charset="0"/>
              </a:rPr>
              <a:t>Компьютер </a:t>
            </a:r>
            <a:r>
              <a:rPr lang="kk-KZ" dirty="0">
                <a:latin typeface="Times New Roman" pitchFamily="18" charset="0"/>
                <a:cs typeface="Times New Roman" pitchFamily="18" charset="0"/>
              </a:rPr>
              <a:t>жұмысының тиімділігі көбінесе компьютер процессорының жүктемесімен анықталады. </a:t>
            </a:r>
            <a:r>
              <a:rPr lang="kk-KZ" dirty="0" smtClean="0">
                <a:latin typeface="Times New Roman" pitchFamily="18" charset="0"/>
                <a:cs typeface="Times New Roman" pitchFamily="18" charset="0"/>
              </a:rPr>
              <a:t>Сондықтан</a:t>
            </a:r>
            <a:r>
              <a:rPr lang="en-US"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да</a:t>
            </a:r>
            <a:r>
              <a:rPr lang="kk-KZ" dirty="0">
                <a:latin typeface="Times New Roman" pitchFamily="18" charset="0"/>
                <a:cs typeface="Times New Roman" pitchFamily="18" charset="0"/>
              </a:rPr>
              <a:t>, </a:t>
            </a:r>
            <a:r>
              <a:rPr lang="kk-KZ" b="1" dirty="0">
                <a:latin typeface="Times New Roman" pitchFamily="18" charset="0"/>
                <a:cs typeface="Times New Roman" pitchFamily="18" charset="0"/>
              </a:rPr>
              <a:t>мультибағдарламалық</a:t>
            </a:r>
            <a:r>
              <a:rPr lang="kk-KZ" dirty="0">
                <a:latin typeface="Times New Roman" pitchFamily="18" charset="0"/>
                <a:cs typeface="Times New Roman" pitchFamily="18" charset="0"/>
              </a:rPr>
              <a:t> ОЖ маңызды міндеті </a:t>
            </a:r>
            <a:r>
              <a:rPr lang="en-US" dirty="0" smtClean="0">
                <a:latin typeface="Times New Roman" pitchFamily="18" charset="0"/>
                <a:cs typeface="Times New Roman" pitchFamily="18" charset="0"/>
              </a:rPr>
              <a:t>– </a:t>
            </a:r>
            <a:r>
              <a:rPr lang="kk-KZ" dirty="0" smtClean="0">
                <a:latin typeface="Times New Roman" pitchFamily="18" charset="0"/>
                <a:cs typeface="Times New Roman" pitchFamily="18" charset="0"/>
              </a:rPr>
              <a:t>процессордың </a:t>
            </a:r>
            <a:r>
              <a:rPr lang="kk-KZ" dirty="0">
                <a:latin typeface="Times New Roman" pitchFamily="18" charset="0"/>
                <a:cs typeface="Times New Roman" pitchFamily="18" charset="0"/>
              </a:rPr>
              <a:t>тиімді жүктемесін қамтамасыз ететіндей етіп, </a:t>
            </a:r>
            <a:r>
              <a:rPr lang="kk-KZ" b="1" dirty="0">
                <a:latin typeface="Times New Roman" pitchFamily="18" charset="0"/>
                <a:cs typeface="Times New Roman" pitchFamily="18" charset="0"/>
              </a:rPr>
              <a:t>бағдарламалар тізбектерін диспетчерлеу</a:t>
            </a:r>
            <a:r>
              <a:rPr lang="kk-KZ" dirty="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910806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332656"/>
            <a:ext cx="8064896" cy="1631216"/>
          </a:xfrm>
          <a:prstGeom prst="rect">
            <a:avLst/>
          </a:prstGeom>
        </p:spPr>
        <p:txBody>
          <a:bodyPr wrap="square">
            <a:spAutoFit/>
          </a:bodyPr>
          <a:lstStyle/>
          <a:p>
            <a:pPr indent="457200" algn="just"/>
            <a:r>
              <a:rPr lang="kk-KZ" sz="2000" dirty="0">
                <a:latin typeface="Times New Roman" pitchFamily="18" charset="0"/>
                <a:cs typeface="Times New Roman" pitchFamily="18" charset="0"/>
              </a:rPr>
              <a:t>Бағдарламаның кез келген тәуелсіз орындалатын фрагменті бағдарлама тізбегі бола алады</a:t>
            </a:r>
            <a:r>
              <a:rPr lang="kk-KZ" sz="2000" dirty="0" smtClean="0">
                <a:latin typeface="Times New Roman" pitchFamily="18" charset="0"/>
                <a:cs typeface="Times New Roman" pitchFamily="18" charset="0"/>
              </a:rPr>
              <a:t>. </a:t>
            </a:r>
          </a:p>
          <a:p>
            <a:pPr indent="457200" algn="just"/>
            <a:r>
              <a:rPr lang="ru-RU" sz="2000" dirty="0" smtClean="0">
                <a:latin typeface="Times New Roman" pitchFamily="18" charset="0"/>
                <a:cs typeface="Times New Roman" pitchFamily="18" charset="0"/>
              </a:rPr>
              <a:t>Процесс –ядро объект</a:t>
            </a:r>
            <a:r>
              <a:rPr lang="kk-KZ" sz="2000" dirty="0" smtClean="0">
                <a:latin typeface="Times New Roman" pitchFamily="18" charset="0"/>
                <a:cs typeface="Times New Roman" pitchFamily="18" charset="0"/>
              </a:rPr>
              <a:t>ісі</a:t>
            </a:r>
            <a:r>
              <a:rPr lang="ru-RU" sz="2000" dirty="0" smtClean="0">
                <a:latin typeface="Times New Roman" pitchFamily="18" charset="0"/>
                <a:cs typeface="Times New Roman" pitchFamily="18" charset="0"/>
              </a:rPr>
              <a:t> . </a:t>
            </a:r>
            <a:r>
              <a:rPr lang="kk-KZ" sz="2000" dirty="0" smtClean="0">
                <a:latin typeface="Times New Roman" pitchFamily="18" charset="0"/>
                <a:cs typeface="Times New Roman" pitchFamily="18" charset="0"/>
              </a:rPr>
              <a:t>Әрбір процессте кем дегенде бір тізбек бар.</a:t>
            </a:r>
            <a:endParaRPr lang="ru-RU" sz="2000" dirty="0" smtClean="0">
              <a:latin typeface="Times New Roman" pitchFamily="18" charset="0"/>
              <a:cs typeface="Times New Roman" pitchFamily="18" charset="0"/>
            </a:endParaRPr>
          </a:p>
          <a:p>
            <a:pPr indent="457200" algn="just"/>
            <a:endParaRPr lang="ru-RU" sz="20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676252"/>
            <a:ext cx="4241198"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5004048" y="1900105"/>
            <a:ext cx="3816424" cy="2554545"/>
          </a:xfrm>
          <a:prstGeom prst="rect">
            <a:avLst/>
          </a:prstGeom>
        </p:spPr>
        <p:txBody>
          <a:bodyPr wrap="square">
            <a:spAutoFit/>
          </a:bodyPr>
          <a:lstStyle/>
          <a:p>
            <a:pPr indent="457200" algn="just"/>
            <a:r>
              <a:rPr lang="ru-RU" sz="2000" dirty="0" smtClean="0">
                <a:latin typeface="Times New Roman" pitchFamily="18" charset="0"/>
                <a:cs typeface="Times New Roman" pitchFamily="18" charset="0"/>
              </a:rPr>
              <a:t>ОЖ-де  </a:t>
            </a:r>
            <a:r>
              <a:rPr lang="ru-RU" sz="2000" dirty="0" err="1" smtClean="0">
                <a:latin typeface="Times New Roman" pitchFamily="18" charset="0"/>
                <a:cs typeface="Times New Roman" pitchFamily="18" charset="0"/>
              </a:rPr>
              <a:t>әрбір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ағынға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белгілі</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бір</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процессорлық</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уақыт</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бөлініп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беріледі</a:t>
            </a:r>
            <a:r>
              <a:rPr lang="ru-RU" sz="2000" dirty="0" smtClean="0">
                <a:latin typeface="Times New Roman" pitchFamily="18" charset="0"/>
                <a:cs typeface="Times New Roman" pitchFamily="18" charset="0"/>
              </a:rPr>
              <a:t>.</a:t>
            </a:r>
          </a:p>
          <a:p>
            <a:pPr indent="457200" algn="just"/>
            <a:r>
              <a:rPr lang="ru-RU" sz="2000" dirty="0" err="1" smtClean="0">
                <a:latin typeface="Times New Roman" pitchFamily="18" charset="0"/>
                <a:cs typeface="Times New Roman" pitchFamily="18" charset="0"/>
              </a:rPr>
              <a:t>Тізбекке</a:t>
            </a:r>
            <a:r>
              <a:rPr lang="ru-RU" sz="2000" dirty="0" smtClean="0">
                <a:latin typeface="Times New Roman" pitchFamily="18" charset="0"/>
                <a:cs typeface="Times New Roman" pitchFamily="18" charset="0"/>
              </a:rPr>
              <a:t>/</a:t>
            </a:r>
            <a:r>
              <a:rPr lang="ru-RU" sz="2000" dirty="0" err="1" smtClean="0">
                <a:latin typeface="Times New Roman" pitchFamily="18" charset="0"/>
                <a:cs typeface="Times New Roman" pitchFamily="18" charset="0"/>
              </a:rPr>
              <a:t>ағындарға</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бөлінетін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уақыт</a:t>
            </a:r>
            <a:r>
              <a:rPr lang="ru-RU" sz="2000" dirty="0" smtClean="0">
                <a:latin typeface="Times New Roman" pitchFamily="18" charset="0"/>
                <a:cs typeface="Times New Roman" pitchFamily="18" charset="0"/>
              </a:rPr>
              <a:t> квант  </a:t>
            </a:r>
            <a:r>
              <a:rPr lang="ru-RU" sz="2000" dirty="0" err="1" smtClean="0">
                <a:latin typeface="Times New Roman" pitchFamily="18" charset="0"/>
                <a:cs typeface="Times New Roman" pitchFamily="18" charset="0"/>
              </a:rPr>
              <a:t>деп</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аталады</a:t>
            </a:r>
            <a:r>
              <a:rPr lang="ru-RU" sz="2000" dirty="0" smtClean="0">
                <a:latin typeface="Times New Roman" pitchFamily="18" charset="0"/>
                <a:cs typeface="Times New Roman" pitchFamily="18" charset="0"/>
              </a:rPr>
              <a:t>. </a:t>
            </a:r>
          </a:p>
          <a:p>
            <a:pPr indent="457200" algn="just"/>
            <a:r>
              <a:rPr lang="ru-RU" sz="2000" dirty="0" err="1" smtClean="0">
                <a:latin typeface="Times New Roman" pitchFamily="18" charset="0"/>
                <a:cs typeface="Times New Roman" pitchFamily="18" charset="0"/>
              </a:rPr>
              <a:t>Уақытты</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бөлу</a:t>
            </a:r>
            <a:r>
              <a:rPr lang="ru-RU" sz="2000" dirty="0" smtClean="0">
                <a:latin typeface="Times New Roman" pitchFamily="18" charset="0"/>
                <a:cs typeface="Times New Roman" pitchFamily="18" charset="0"/>
              </a:rPr>
              <a:t> карусель </a:t>
            </a:r>
            <a:r>
              <a:rPr lang="ru-RU" sz="2000" dirty="0" err="1" smtClean="0">
                <a:latin typeface="Times New Roman" pitchFamily="18" charset="0"/>
                <a:cs typeface="Times New Roman" pitchFamily="18" charset="0"/>
              </a:rPr>
              <a:t>принципімен</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орындалады</a:t>
            </a:r>
            <a:r>
              <a:rPr lang="ru-RU" sz="2000" dirty="0" smtClean="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
        <p:nvSpPr>
          <p:cNvPr id="4" name="Прямоугольник 3"/>
          <p:cNvSpPr/>
          <p:nvPr/>
        </p:nvSpPr>
        <p:spPr>
          <a:xfrm>
            <a:off x="587606" y="5350689"/>
            <a:ext cx="4265152" cy="707886"/>
          </a:xfrm>
          <a:prstGeom prst="rect">
            <a:avLst/>
          </a:prstGeom>
        </p:spPr>
        <p:txBody>
          <a:bodyPr wrap="square">
            <a:spAutoFit/>
          </a:bodyPr>
          <a:lstStyle/>
          <a:p>
            <a:pPr algn="ctr"/>
            <a:r>
              <a:rPr lang="kk-KZ" sz="2000" dirty="0" smtClean="0">
                <a:latin typeface="Times New Roman" pitchFamily="18" charset="0"/>
                <a:cs typeface="Times New Roman" pitchFamily="18" charset="0"/>
              </a:rPr>
              <a:t>ОЖ карусель принципі бойынша ағындарға кван уақытын бөлу  </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1858672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767064"/>
            <a:ext cx="8136904" cy="1631216"/>
          </a:xfrm>
          <a:prstGeom prst="rect">
            <a:avLst/>
          </a:prstGeom>
        </p:spPr>
        <p:txBody>
          <a:bodyPr wrap="square">
            <a:spAutoFit/>
          </a:bodyPr>
          <a:lstStyle/>
          <a:p>
            <a:pPr indent="457200" algn="just"/>
            <a:r>
              <a:rPr lang="kk-KZ" sz="2000" b="1" dirty="0" smtClean="0">
                <a:latin typeface="Times New Roman" pitchFamily="18" charset="0"/>
                <a:cs typeface="Times New Roman" pitchFamily="18" charset="0"/>
              </a:rPr>
              <a:t>Тізбектің орындалуы кезінде оған рұқсат етілген ж</a:t>
            </a:r>
            <a:r>
              <a:rPr lang="ru-RU" sz="2000" b="1" dirty="0" err="1" smtClean="0">
                <a:latin typeface="Times New Roman" pitchFamily="18" charset="0"/>
                <a:cs typeface="Times New Roman" pitchFamily="18" charset="0"/>
              </a:rPr>
              <a:t>адыны</a:t>
            </a:r>
            <a:r>
              <a:rPr lang="kk-KZ" sz="2000" b="1" dirty="0" smtClean="0">
                <a:latin typeface="Times New Roman" pitchFamily="18" charset="0"/>
                <a:cs typeface="Times New Roman" pitchFamily="18" charset="0"/>
              </a:rPr>
              <a:t>ң бөлігі  </a:t>
            </a:r>
            <a:r>
              <a:rPr lang="kk-KZ" sz="2000" b="1" dirty="0" smtClean="0">
                <a:solidFill>
                  <a:srgbClr val="CC0000"/>
                </a:solidFill>
                <a:latin typeface="Times New Roman" pitchFamily="18" charset="0"/>
                <a:cs typeface="Times New Roman" pitchFamily="18" charset="0"/>
              </a:rPr>
              <a:t>тізбек  </a:t>
            </a:r>
            <a:r>
              <a:rPr lang="kk-KZ" sz="2000" b="1" dirty="0">
                <a:solidFill>
                  <a:srgbClr val="CC0000"/>
                </a:solidFill>
                <a:latin typeface="Times New Roman" pitchFamily="18" charset="0"/>
                <a:cs typeface="Times New Roman" pitchFamily="18" charset="0"/>
              </a:rPr>
              <a:t>контексті  </a:t>
            </a:r>
            <a:r>
              <a:rPr lang="kk-KZ" sz="2000" b="1" dirty="0" smtClean="0">
                <a:latin typeface="Times New Roman" pitchFamily="18" charset="0"/>
                <a:cs typeface="Times New Roman" pitchFamily="18" charset="0"/>
              </a:rPr>
              <a:t>деп аталады.</a:t>
            </a:r>
          </a:p>
          <a:p>
            <a:pPr indent="457200" algn="just"/>
            <a:r>
              <a:rPr lang="kk-KZ" sz="2000" dirty="0" smtClean="0">
                <a:latin typeface="Times New Roman" pitchFamily="18" charset="0"/>
                <a:cs typeface="Times New Roman" pitchFamily="18" charset="0"/>
              </a:rPr>
              <a:t>Параллельді  тізбектерде функцияларды </a:t>
            </a:r>
            <a:r>
              <a:rPr lang="ru-RU" sz="2000" dirty="0" smtClean="0">
                <a:latin typeface="Times New Roman" pitchFamily="18" charset="0"/>
                <a:cs typeface="Times New Roman" pitchFamily="18" charset="0"/>
              </a:rPr>
              <a:t>«</a:t>
            </a:r>
            <a:r>
              <a:rPr lang="kk-KZ" sz="2000" dirty="0" smtClean="0">
                <a:latin typeface="Times New Roman" pitchFamily="18" charset="0"/>
                <a:cs typeface="Times New Roman" pitchFamily="18" charset="0"/>
              </a:rPr>
              <a:t>қауіпсіз</a:t>
            </a:r>
            <a:r>
              <a:rPr lang="ru-RU" sz="2000" dirty="0" smtClean="0">
                <a:latin typeface="Times New Roman" pitchFamily="18" charset="0"/>
                <a:cs typeface="Times New Roman" pitchFamily="18" charset="0"/>
              </a:rPr>
              <a:t>»</a:t>
            </a:r>
            <a:r>
              <a:rPr lang="kk-KZ" sz="2000" dirty="0" smtClean="0">
                <a:latin typeface="Times New Roman" pitchFamily="18" charset="0"/>
                <a:cs typeface="Times New Roman" pitchFamily="18" charset="0"/>
              </a:rPr>
              <a:t> шақыру үшін жадыға қол жеткізуде  функцияларға қойылатын шектеулерді анықтау керек. </a:t>
            </a:r>
            <a:endParaRPr lang="kk-KZ" sz="2000" b="1" dirty="0" smtClean="0">
              <a:solidFill>
                <a:srgbClr val="CC0000"/>
              </a:solidFill>
              <a:latin typeface="Times New Roman" pitchFamily="18" charset="0"/>
              <a:cs typeface="Times New Roman" pitchFamily="18" charset="0"/>
            </a:endParaRPr>
          </a:p>
        </p:txBody>
      </p:sp>
      <p:sp>
        <p:nvSpPr>
          <p:cNvPr id="3" name="Прямоугольник 2"/>
          <p:cNvSpPr/>
          <p:nvPr/>
        </p:nvSpPr>
        <p:spPr>
          <a:xfrm>
            <a:off x="3360258" y="260648"/>
            <a:ext cx="3012620" cy="461665"/>
          </a:xfrm>
          <a:prstGeom prst="rect">
            <a:avLst/>
          </a:prstGeom>
        </p:spPr>
        <p:txBody>
          <a:bodyPr wrap="none">
            <a:spAutoFit/>
          </a:bodyPr>
          <a:lstStyle/>
          <a:p>
            <a:pPr indent="457200"/>
            <a:r>
              <a:rPr lang="kk-KZ" sz="2400" b="1" dirty="0">
                <a:latin typeface="Times New Roman" pitchFamily="18" charset="0"/>
                <a:cs typeface="Times New Roman" pitchFamily="18" charset="0"/>
              </a:rPr>
              <a:t>Тізбек контексті </a:t>
            </a:r>
          </a:p>
        </p:txBody>
      </p:sp>
    </p:spTree>
    <p:extLst>
      <p:ext uri="{BB962C8B-B14F-4D97-AF65-F5344CB8AC3E}">
        <p14:creationId xmlns:p14="http://schemas.microsoft.com/office/powerpoint/2010/main" val="2631246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859707"/>
            <a:ext cx="8280920" cy="1631216"/>
          </a:xfrm>
          <a:prstGeom prst="rect">
            <a:avLst/>
          </a:prstGeom>
        </p:spPr>
        <p:txBody>
          <a:bodyPr wrap="square">
            <a:spAutoFit/>
          </a:bodyPr>
          <a:lstStyle/>
          <a:p>
            <a:pPr indent="457200" algn="just"/>
            <a:r>
              <a:rPr lang="kk-KZ" sz="2000" dirty="0" smtClean="0">
                <a:solidFill>
                  <a:schemeClr val="tx2">
                    <a:lumMod val="60000"/>
                    <a:lumOff val="40000"/>
                  </a:schemeClr>
                </a:solidFill>
                <a:latin typeface="Times New Roman" pitchFamily="18" charset="0"/>
                <a:cs typeface="Times New Roman" pitchFamily="18" charset="0"/>
              </a:rPr>
              <a:t>Әдістерді </a:t>
            </a:r>
            <a:r>
              <a:rPr lang="kk-KZ" sz="2000" dirty="0">
                <a:solidFill>
                  <a:schemeClr val="tx2">
                    <a:lumMod val="60000"/>
                    <a:lumOff val="40000"/>
                  </a:schemeClr>
                </a:solidFill>
                <a:latin typeface="Times New Roman" pitchFamily="18" charset="0"/>
                <a:cs typeface="Times New Roman" pitchFamily="18" charset="0"/>
              </a:rPr>
              <a:t>параллельді тізбектерде  «қауіпсіз» шақыру үшін, оларға қойылатын талаптар. </a:t>
            </a:r>
          </a:p>
          <a:p>
            <a:pPr indent="457200" algn="just"/>
            <a:r>
              <a:rPr lang="kk-KZ" sz="2000" b="1" dirty="0">
                <a:solidFill>
                  <a:schemeClr val="tx2">
                    <a:lumMod val="60000"/>
                    <a:lumOff val="40000"/>
                  </a:schemeClr>
                </a:solidFill>
                <a:latin typeface="Times New Roman" pitchFamily="18" charset="0"/>
                <a:cs typeface="Times New Roman" pitchFamily="18" charset="0"/>
              </a:rPr>
              <a:t>Тізбек контексті </a:t>
            </a:r>
            <a:r>
              <a:rPr lang="kk-KZ" sz="2000" dirty="0">
                <a:solidFill>
                  <a:schemeClr val="tx2">
                    <a:lumMod val="60000"/>
                    <a:lumOff val="40000"/>
                  </a:schemeClr>
                </a:solidFill>
                <a:latin typeface="Times New Roman" pitchFamily="18" charset="0"/>
                <a:cs typeface="Times New Roman" pitchFamily="18" charset="0"/>
              </a:rPr>
              <a:t>- компьютер жадысының облысы, тізбек өзінің орындалуы кезінде тізбек контексіне жүгіне алады.</a:t>
            </a:r>
            <a:endParaRPr lang="ru-RU" sz="2000" dirty="0">
              <a:solidFill>
                <a:schemeClr val="tx2">
                  <a:lumMod val="60000"/>
                  <a:lumOff val="40000"/>
                </a:schemeClr>
              </a:solidFill>
              <a:latin typeface="Times New Roman" pitchFamily="18" charset="0"/>
              <a:cs typeface="Times New Roman" pitchFamily="18" charset="0"/>
            </a:endParaRPr>
          </a:p>
          <a:p>
            <a:pPr algn="just"/>
            <a:endParaRPr lang="ru-RU" sz="2000" dirty="0">
              <a:latin typeface="Times New Roman" pitchFamily="18" charset="0"/>
              <a:cs typeface="Times New Roman" pitchFamily="18" charset="0"/>
            </a:endParaRPr>
          </a:p>
        </p:txBody>
      </p:sp>
      <p:sp>
        <p:nvSpPr>
          <p:cNvPr id="4" name="Прямоугольник 3"/>
          <p:cNvSpPr/>
          <p:nvPr/>
        </p:nvSpPr>
        <p:spPr>
          <a:xfrm>
            <a:off x="725132" y="2827968"/>
            <a:ext cx="4098896" cy="1754326"/>
          </a:xfrm>
          <a:prstGeom prst="rect">
            <a:avLst/>
          </a:prstGeom>
          <a:solidFill>
            <a:schemeClr val="bg1">
              <a:lumMod val="95000"/>
            </a:schemeClr>
          </a:solidFill>
        </p:spPr>
        <p:txBody>
          <a:bodyPr wrap="square">
            <a:spAutoFit/>
          </a:bodyPr>
          <a:lstStyle/>
          <a:p>
            <a:r>
              <a:rPr lang="kk-KZ" dirty="0"/>
              <a:t>public static int funk1(int n)</a:t>
            </a:r>
            <a:endParaRPr lang="ru-RU" dirty="0"/>
          </a:p>
          <a:p>
            <a:r>
              <a:rPr lang="en-US" dirty="0"/>
              <a:t>{  	</a:t>
            </a:r>
            <a:endParaRPr lang="ru-RU" dirty="0"/>
          </a:p>
          <a:p>
            <a:r>
              <a:rPr lang="en-US" dirty="0"/>
              <a:t>  if (n &gt;= 0) n --;</a:t>
            </a:r>
            <a:endParaRPr lang="ru-RU" dirty="0"/>
          </a:p>
          <a:p>
            <a:r>
              <a:rPr lang="en-US" dirty="0"/>
              <a:t>  if (n  &lt; 0) n ++;</a:t>
            </a:r>
            <a:endParaRPr lang="ru-RU" dirty="0"/>
          </a:p>
          <a:p>
            <a:r>
              <a:rPr lang="en-US" dirty="0"/>
              <a:t>  return n;</a:t>
            </a:r>
            <a:endParaRPr lang="ru-RU" dirty="0"/>
          </a:p>
          <a:p>
            <a:r>
              <a:rPr lang="en-US" dirty="0"/>
              <a:t>}</a:t>
            </a:r>
            <a:endParaRPr lang="ru-RU" dirty="0"/>
          </a:p>
        </p:txBody>
      </p:sp>
      <p:sp>
        <p:nvSpPr>
          <p:cNvPr id="5" name="Прямоугольник 4"/>
          <p:cNvSpPr/>
          <p:nvPr/>
        </p:nvSpPr>
        <p:spPr>
          <a:xfrm>
            <a:off x="4824028" y="2869748"/>
            <a:ext cx="3708412" cy="646331"/>
          </a:xfrm>
          <a:prstGeom prst="rect">
            <a:avLst/>
          </a:prstGeom>
          <a:noFill/>
          <a:ln>
            <a:solidFill>
              <a:schemeClr val="tx1"/>
            </a:solidFill>
          </a:ln>
        </p:spPr>
        <p:txBody>
          <a:bodyPr wrap="square">
            <a:spAutoFit/>
          </a:bodyPr>
          <a:lstStyle/>
          <a:p>
            <a:r>
              <a:rPr lang="kk-KZ" dirty="0" smtClean="0"/>
              <a:t>Функцияны </a:t>
            </a:r>
            <a:r>
              <a:rPr lang="kk-KZ" dirty="0"/>
              <a:t>шақыру кезінде </a:t>
            </a:r>
            <a:r>
              <a:rPr lang="kk-KZ" b="1" dirty="0"/>
              <a:t>n </a:t>
            </a:r>
            <a:r>
              <a:rPr lang="kk-KZ" dirty="0"/>
              <a:t>айнымалының көшірмесі құрылады</a:t>
            </a:r>
            <a:endParaRPr lang="ru-RU" dirty="0"/>
          </a:p>
        </p:txBody>
      </p:sp>
      <p:cxnSp>
        <p:nvCxnSpPr>
          <p:cNvPr id="7" name="Прямая со стрелкой 6"/>
          <p:cNvCxnSpPr>
            <a:stCxn id="5" idx="1"/>
          </p:cNvCxnSpPr>
          <p:nvPr/>
        </p:nvCxnSpPr>
        <p:spPr>
          <a:xfrm flipH="1" flipV="1">
            <a:off x="3491880" y="3192913"/>
            <a:ext cx="1332148" cy="1"/>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395536" y="4674590"/>
            <a:ext cx="8280920" cy="1015663"/>
          </a:xfrm>
          <a:prstGeom prst="rect">
            <a:avLst/>
          </a:prstGeom>
        </p:spPr>
        <p:txBody>
          <a:bodyPr wrap="square">
            <a:spAutoFit/>
          </a:bodyPr>
          <a:lstStyle/>
          <a:p>
            <a:pPr indent="457200" algn="just"/>
            <a:r>
              <a:rPr lang="kk-KZ" sz="2000" dirty="0">
                <a:latin typeface="Times New Roman" pitchFamily="18" charset="0"/>
                <a:cs typeface="Times New Roman" pitchFamily="18" charset="0"/>
              </a:rPr>
              <a:t>Әрі қарай </a:t>
            </a:r>
            <a:r>
              <a:rPr lang="kk-KZ" sz="2000" dirty="0" smtClean="0">
                <a:latin typeface="Times New Roman" pitchFamily="18" charset="0"/>
                <a:cs typeface="Times New Roman" pitchFamily="18" charset="0"/>
              </a:rPr>
              <a:t> функция жұмысы аяқталғаннан кейін айнымалының </a:t>
            </a:r>
            <a:r>
              <a:rPr lang="kk-KZ" sz="2000" dirty="0">
                <a:latin typeface="Times New Roman" pitchFamily="18" charset="0"/>
                <a:cs typeface="Times New Roman" pitchFamily="18" charset="0"/>
              </a:rPr>
              <a:t>көшірмесі жадыдан жойылады. </a:t>
            </a:r>
            <a:endParaRPr lang="kk-KZ" sz="2000" dirty="0" smtClean="0">
              <a:latin typeface="Times New Roman" pitchFamily="18" charset="0"/>
              <a:cs typeface="Times New Roman" pitchFamily="18" charset="0"/>
            </a:endParaRPr>
          </a:p>
          <a:p>
            <a:pPr indent="457200" algn="just"/>
            <a:r>
              <a:rPr lang="kk-KZ" sz="2000" dirty="0" smtClean="0">
                <a:latin typeface="Times New Roman" pitchFamily="18" charset="0"/>
                <a:cs typeface="Times New Roman" pitchFamily="18" charset="0"/>
              </a:rPr>
              <a:t>Осындай </a:t>
            </a:r>
            <a:r>
              <a:rPr lang="kk-KZ" sz="2000" dirty="0">
                <a:latin typeface="Times New Roman" pitchFamily="18" charset="0"/>
                <a:cs typeface="Times New Roman" pitchFamily="18" charset="0"/>
              </a:rPr>
              <a:t>функция тізбек үшін </a:t>
            </a:r>
            <a:r>
              <a:rPr lang="kk-KZ" sz="2000" u="sng" dirty="0">
                <a:latin typeface="Times New Roman" pitchFamily="18" charset="0"/>
                <a:cs typeface="Times New Roman" pitchFamily="18" charset="0"/>
              </a:rPr>
              <a:t>қауіпсіз</a:t>
            </a:r>
            <a:r>
              <a:rPr lang="kk-KZ" sz="2000" dirty="0">
                <a:latin typeface="Times New Roman" pitchFamily="18" charset="0"/>
                <a:cs typeface="Times New Roman" pitchFamily="18" charset="0"/>
              </a:rPr>
              <a:t> деп аталады.</a:t>
            </a:r>
            <a:endParaRPr lang="ru-RU" sz="2000" dirty="0">
              <a:latin typeface="Times New Roman" pitchFamily="18" charset="0"/>
              <a:cs typeface="Times New Roman" pitchFamily="18" charset="0"/>
            </a:endParaRPr>
          </a:p>
        </p:txBody>
      </p:sp>
      <p:sp>
        <p:nvSpPr>
          <p:cNvPr id="6" name="Прямоугольник 5"/>
          <p:cNvSpPr/>
          <p:nvPr/>
        </p:nvSpPr>
        <p:spPr>
          <a:xfrm>
            <a:off x="252028" y="159023"/>
            <a:ext cx="8568444" cy="707886"/>
          </a:xfrm>
          <a:prstGeom prst="rect">
            <a:avLst/>
          </a:prstGeom>
        </p:spPr>
        <p:txBody>
          <a:bodyPr wrap="square">
            <a:spAutoFit/>
          </a:bodyPr>
          <a:lstStyle/>
          <a:p>
            <a:pPr algn="just"/>
            <a:r>
              <a:rPr lang="kk-KZ" sz="2000" b="1" dirty="0">
                <a:latin typeface="Times New Roman" pitchFamily="18" charset="0"/>
                <a:cs typeface="Times New Roman" pitchFamily="18" charset="0"/>
              </a:rPr>
              <a:t>Параллельді тізбектермен пайдаланылатын әдістерге қойылатын талаптар</a:t>
            </a:r>
          </a:p>
        </p:txBody>
      </p:sp>
    </p:spTree>
    <p:extLst>
      <p:ext uri="{BB962C8B-B14F-4D97-AF65-F5344CB8AC3E}">
        <p14:creationId xmlns:p14="http://schemas.microsoft.com/office/powerpoint/2010/main" val="694065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95935" y="1772816"/>
            <a:ext cx="4853849" cy="646331"/>
          </a:xfrm>
          <a:prstGeom prst="rect">
            <a:avLst/>
          </a:prstGeom>
        </p:spPr>
        <p:txBody>
          <a:bodyPr wrap="square">
            <a:spAutoFit/>
          </a:bodyPr>
          <a:lstStyle/>
          <a:p>
            <a:r>
              <a:rPr lang="kk-KZ" b="1" dirty="0"/>
              <a:t>funk1 </a:t>
            </a:r>
            <a:r>
              <a:rPr lang="kk-KZ" dirty="0" smtClean="0"/>
              <a:t>функциясын</a:t>
            </a:r>
            <a:r>
              <a:rPr lang="en-US" dirty="0" smtClean="0"/>
              <a:t> </a:t>
            </a:r>
            <a:r>
              <a:rPr lang="kk-KZ" dirty="0" smtClean="0"/>
              <a:t>өзгертейік,   </a:t>
            </a:r>
            <a:r>
              <a:rPr lang="kk-KZ" b="1" dirty="0" smtClean="0"/>
              <a:t>n </a:t>
            </a:r>
            <a:r>
              <a:rPr lang="kk-KZ" dirty="0" smtClean="0"/>
              <a:t>айнымалысы глобальді болсын. </a:t>
            </a:r>
            <a:endParaRPr lang="ru-RU" dirty="0"/>
          </a:p>
        </p:txBody>
      </p:sp>
      <p:sp>
        <p:nvSpPr>
          <p:cNvPr id="3" name="Прямоугольник 2"/>
          <p:cNvSpPr/>
          <p:nvPr/>
        </p:nvSpPr>
        <p:spPr>
          <a:xfrm>
            <a:off x="446196" y="260648"/>
            <a:ext cx="8280920" cy="707886"/>
          </a:xfrm>
          <a:prstGeom prst="rect">
            <a:avLst/>
          </a:prstGeom>
        </p:spPr>
        <p:txBody>
          <a:bodyPr wrap="square">
            <a:spAutoFit/>
          </a:bodyPr>
          <a:lstStyle/>
          <a:p>
            <a:pPr algn="just"/>
            <a:r>
              <a:rPr lang="kk-KZ" sz="2000" b="1" dirty="0">
                <a:latin typeface="Times New Roman" pitchFamily="18" charset="0"/>
                <a:cs typeface="Times New Roman" pitchFamily="18" charset="0"/>
              </a:rPr>
              <a:t>Параллельді тізбектермен пайдаланылатын әдістерге қойылатын талаптар</a:t>
            </a:r>
            <a:endParaRPr lang="ru-RU" sz="2000" b="1" dirty="0">
              <a:latin typeface="Times New Roman" pitchFamily="18" charset="0"/>
              <a:cs typeface="Times New Roman" pitchFamily="18" charset="0"/>
            </a:endParaRPr>
          </a:p>
        </p:txBody>
      </p:sp>
      <p:sp>
        <p:nvSpPr>
          <p:cNvPr id="4" name="Прямоугольник 3"/>
          <p:cNvSpPr/>
          <p:nvPr/>
        </p:nvSpPr>
        <p:spPr>
          <a:xfrm>
            <a:off x="568865" y="1124744"/>
            <a:ext cx="1961819" cy="369332"/>
          </a:xfrm>
          <a:prstGeom prst="rect">
            <a:avLst/>
          </a:prstGeom>
        </p:spPr>
        <p:txBody>
          <a:bodyPr wrap="none">
            <a:spAutoFit/>
          </a:bodyPr>
          <a:lstStyle/>
          <a:p>
            <a:r>
              <a:rPr lang="kk-KZ" b="1" dirty="0" smtClean="0">
                <a:latin typeface="Times New Roman" pitchFamily="18" charset="0"/>
                <a:cs typeface="Times New Roman" pitchFamily="18" charset="0"/>
              </a:rPr>
              <a:t>Тізбек контексті </a:t>
            </a:r>
          </a:p>
        </p:txBody>
      </p:sp>
      <p:sp>
        <p:nvSpPr>
          <p:cNvPr id="5" name="Прямоугольник 4"/>
          <p:cNvSpPr/>
          <p:nvPr/>
        </p:nvSpPr>
        <p:spPr>
          <a:xfrm>
            <a:off x="568864" y="1772816"/>
            <a:ext cx="3211047" cy="2031325"/>
          </a:xfrm>
          <a:prstGeom prst="rect">
            <a:avLst/>
          </a:prstGeom>
        </p:spPr>
        <p:txBody>
          <a:bodyPr wrap="square">
            <a:spAutoFit/>
          </a:bodyPr>
          <a:lstStyle/>
          <a:p>
            <a:r>
              <a:rPr lang="en-US" smtClean="0"/>
              <a:t>int n;</a:t>
            </a:r>
            <a:endParaRPr lang="ru-RU" smtClean="0"/>
          </a:p>
          <a:p>
            <a:r>
              <a:rPr lang="en-US" smtClean="0"/>
              <a:t>. . . </a:t>
            </a:r>
            <a:endParaRPr lang="ru-RU" smtClean="0"/>
          </a:p>
          <a:p>
            <a:r>
              <a:rPr lang="en-US" smtClean="0"/>
              <a:t>public </a:t>
            </a:r>
            <a:r>
              <a:rPr lang="kk-KZ" smtClean="0"/>
              <a:t>  </a:t>
            </a:r>
            <a:r>
              <a:rPr lang="en-US" smtClean="0"/>
              <a:t>static void </a:t>
            </a:r>
            <a:r>
              <a:rPr lang="kk-KZ" smtClean="0"/>
              <a:t>  </a:t>
            </a:r>
            <a:r>
              <a:rPr lang="en-US" smtClean="0"/>
              <a:t>funk2()</a:t>
            </a:r>
            <a:endParaRPr lang="ru-RU" smtClean="0"/>
          </a:p>
          <a:p>
            <a:r>
              <a:rPr lang="ru-RU" smtClean="0"/>
              <a:t>{  	</a:t>
            </a:r>
          </a:p>
          <a:p>
            <a:r>
              <a:rPr lang="en-US" smtClean="0"/>
              <a:t>if</a:t>
            </a:r>
            <a:r>
              <a:rPr lang="ru-RU" smtClean="0"/>
              <a:t> (</a:t>
            </a:r>
            <a:r>
              <a:rPr lang="en-US" smtClean="0"/>
              <a:t>n</a:t>
            </a:r>
            <a:r>
              <a:rPr lang="ru-RU" smtClean="0"/>
              <a:t>&gt;= 0) </a:t>
            </a:r>
            <a:r>
              <a:rPr lang="en-US" smtClean="0"/>
              <a:t>n</a:t>
            </a:r>
            <a:r>
              <a:rPr lang="ru-RU" smtClean="0"/>
              <a:t> --;</a:t>
            </a:r>
          </a:p>
          <a:p>
            <a:r>
              <a:rPr lang="en-US" smtClean="0"/>
              <a:t>if</a:t>
            </a:r>
            <a:r>
              <a:rPr lang="ru-RU" smtClean="0"/>
              <a:t> (</a:t>
            </a:r>
            <a:r>
              <a:rPr lang="en-US" smtClean="0"/>
              <a:t>n</a:t>
            </a:r>
            <a:r>
              <a:rPr lang="ru-RU" smtClean="0"/>
              <a:t>&lt; 0) </a:t>
            </a:r>
            <a:r>
              <a:rPr lang="en-US" smtClean="0"/>
              <a:t>n</a:t>
            </a:r>
            <a:r>
              <a:rPr lang="ru-RU" smtClean="0"/>
              <a:t> ++;</a:t>
            </a:r>
          </a:p>
          <a:p>
            <a:r>
              <a:rPr lang="ru-RU" smtClean="0"/>
              <a:t>}</a:t>
            </a:r>
            <a:endParaRPr lang="ru-RU" dirty="0"/>
          </a:p>
        </p:txBody>
      </p:sp>
      <p:sp>
        <p:nvSpPr>
          <p:cNvPr id="6" name="Прямоугольник 5"/>
          <p:cNvSpPr/>
          <p:nvPr/>
        </p:nvSpPr>
        <p:spPr>
          <a:xfrm>
            <a:off x="568864" y="4005064"/>
            <a:ext cx="8035584" cy="1200329"/>
          </a:xfrm>
          <a:prstGeom prst="rect">
            <a:avLst/>
          </a:prstGeom>
        </p:spPr>
        <p:txBody>
          <a:bodyPr wrap="square">
            <a:spAutoFit/>
          </a:bodyPr>
          <a:lstStyle/>
          <a:p>
            <a:pPr indent="457200" algn="just"/>
            <a:r>
              <a:rPr lang="kk-KZ" b="1" dirty="0">
                <a:latin typeface="Times New Roman" pitchFamily="18" charset="0"/>
                <a:cs typeface="Times New Roman" pitchFamily="18" charset="0"/>
              </a:rPr>
              <a:t>funk2 </a:t>
            </a:r>
            <a:r>
              <a:rPr lang="kk-KZ" dirty="0">
                <a:latin typeface="Times New Roman" pitchFamily="18" charset="0"/>
                <a:cs typeface="Times New Roman" pitchFamily="18" charset="0"/>
              </a:rPr>
              <a:t>функциясын параллельді түрде бірнеше тізбек шақыртса </a:t>
            </a:r>
            <a:r>
              <a:rPr lang="kk-KZ" b="1" dirty="0">
                <a:latin typeface="Times New Roman" pitchFamily="18" charset="0"/>
                <a:cs typeface="Times New Roman" pitchFamily="18" charset="0"/>
              </a:rPr>
              <a:t>n </a:t>
            </a:r>
            <a:r>
              <a:rPr lang="kk-KZ" dirty="0">
                <a:latin typeface="Times New Roman" pitchFamily="18" charset="0"/>
                <a:cs typeface="Times New Roman" pitchFamily="18" charset="0"/>
              </a:rPr>
              <a:t>айнымалысының мәні орынсыз өзгеруі мүмкін (</a:t>
            </a:r>
            <a:r>
              <a:rPr lang="kk-KZ" b="1" dirty="0">
                <a:latin typeface="Times New Roman" pitchFamily="18" charset="0"/>
                <a:cs typeface="Times New Roman" pitchFamily="18" charset="0"/>
              </a:rPr>
              <a:t>n </a:t>
            </a:r>
            <a:r>
              <a:rPr lang="kk-KZ" dirty="0">
                <a:latin typeface="Times New Roman" pitchFamily="18" charset="0"/>
                <a:cs typeface="Times New Roman" pitchFamily="18" charset="0"/>
              </a:rPr>
              <a:t>айнымалысы  бірден көп өзгертілуі орын алуы мүмкін). Осындай функциялар тізбек үшін </a:t>
            </a:r>
            <a:r>
              <a:rPr lang="kk-KZ" u="sng" dirty="0">
                <a:latin typeface="Times New Roman" pitchFamily="18" charset="0"/>
                <a:cs typeface="Times New Roman" pitchFamily="18" charset="0"/>
              </a:rPr>
              <a:t>қауіпсіз емес </a:t>
            </a:r>
            <a:r>
              <a:rPr lang="kk-KZ" dirty="0">
                <a:latin typeface="Times New Roman" pitchFamily="18" charset="0"/>
                <a:cs typeface="Times New Roman" pitchFamily="18" charset="0"/>
              </a:rPr>
              <a:t>деп аталады.</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889265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8865" y="1028342"/>
            <a:ext cx="7891567" cy="4401205"/>
          </a:xfrm>
          <a:prstGeom prst="rect">
            <a:avLst/>
          </a:prstGeom>
        </p:spPr>
        <p:txBody>
          <a:bodyPr wrap="square">
            <a:spAutoFit/>
          </a:bodyPr>
          <a:lstStyle/>
          <a:p>
            <a:pPr indent="457200" algn="just"/>
            <a:r>
              <a:rPr lang="kk-KZ" sz="2000" dirty="0">
                <a:latin typeface="Times New Roman" pitchFamily="18" charset="0"/>
                <a:cs typeface="Times New Roman" pitchFamily="18" charset="0"/>
              </a:rPr>
              <a:t>Жалпы жағдайда функция келесі талаптарды қанағаттандырса, қауіпсіз немесе реентерабелді деп аталады:</a:t>
            </a:r>
            <a:endParaRPr lang="ru-RU" sz="2000" dirty="0">
              <a:latin typeface="Times New Roman" pitchFamily="18" charset="0"/>
              <a:cs typeface="Times New Roman" pitchFamily="18" charset="0"/>
            </a:endParaRPr>
          </a:p>
          <a:p>
            <a:pPr marL="342900" indent="-342900" algn="just">
              <a:buFont typeface="+mj-lt"/>
              <a:buAutoNum type="arabicParenR"/>
            </a:pPr>
            <a:r>
              <a:rPr lang="kk-KZ" sz="2000" dirty="0" smtClean="0">
                <a:latin typeface="Times New Roman" pitchFamily="18" charset="0"/>
                <a:cs typeface="Times New Roman" pitchFamily="18" charset="0"/>
              </a:rPr>
              <a:t>мәндері </a:t>
            </a:r>
            <a:r>
              <a:rPr lang="kk-KZ" sz="2000" dirty="0">
                <a:latin typeface="Times New Roman" pitchFamily="18" charset="0"/>
                <a:cs typeface="Times New Roman" pitchFamily="18" charset="0"/>
              </a:rPr>
              <a:t>параллельді жұмыс істеп тұрған тізбектермен өзгертілетін </a:t>
            </a:r>
            <a:r>
              <a:rPr lang="kk-KZ" sz="2000" u="sng" dirty="0" smtClean="0">
                <a:latin typeface="Times New Roman" pitchFamily="18" charset="0"/>
                <a:cs typeface="Times New Roman" pitchFamily="18" charset="0"/>
              </a:rPr>
              <a:t>глобальді айнымалылырды </a:t>
            </a:r>
            <a:r>
              <a:rPr lang="kk-KZ" sz="2000" dirty="0" smtClean="0">
                <a:latin typeface="Times New Roman" pitchFamily="18" charset="0"/>
                <a:cs typeface="Times New Roman" pitchFamily="18" charset="0"/>
              </a:rPr>
              <a:t>қолданбау;</a:t>
            </a:r>
            <a:endParaRPr lang="ru-RU" sz="2000" dirty="0">
              <a:latin typeface="Times New Roman" pitchFamily="18" charset="0"/>
              <a:cs typeface="Times New Roman" pitchFamily="18" charset="0"/>
            </a:endParaRPr>
          </a:p>
          <a:p>
            <a:pPr marL="342900" indent="-342900" algn="just">
              <a:buFont typeface="+mj-lt"/>
              <a:buAutoNum type="arabicParenR"/>
            </a:pPr>
            <a:r>
              <a:rPr lang="kk-KZ" sz="2000" dirty="0">
                <a:latin typeface="Times New Roman" pitchFamily="18" charset="0"/>
                <a:cs typeface="Times New Roman" pitchFamily="18" charset="0"/>
              </a:rPr>
              <a:t>- функция ішінде анықталған және қатарлас жұмыс істеп тұрған тізбектермен өзгертілетін </a:t>
            </a:r>
            <a:r>
              <a:rPr lang="kk-KZ" sz="2000" u="sng" dirty="0">
                <a:latin typeface="Times New Roman" pitchFamily="18" charset="0"/>
                <a:cs typeface="Times New Roman" pitchFamily="18" charset="0"/>
              </a:rPr>
              <a:t>статикалық айнымалыларды </a:t>
            </a:r>
            <a:r>
              <a:rPr lang="kk-KZ" sz="2000" dirty="0" smtClean="0">
                <a:latin typeface="Times New Roman" pitchFamily="18" charset="0"/>
                <a:cs typeface="Times New Roman" pitchFamily="18" charset="0"/>
              </a:rPr>
              <a:t>пайдаланбау;</a:t>
            </a:r>
            <a:endParaRPr lang="ru-RU" sz="2000" dirty="0">
              <a:latin typeface="Times New Roman" pitchFamily="18" charset="0"/>
              <a:cs typeface="Times New Roman" pitchFamily="18" charset="0"/>
            </a:endParaRPr>
          </a:p>
          <a:p>
            <a:pPr marL="342900" indent="-342900" algn="just">
              <a:buFont typeface="+mj-lt"/>
              <a:buAutoNum type="arabicParenR"/>
            </a:pPr>
            <a:r>
              <a:rPr lang="kk-KZ" sz="2000" dirty="0">
                <a:latin typeface="Times New Roman" pitchFamily="18" charset="0"/>
                <a:cs typeface="Times New Roman" pitchFamily="18" charset="0"/>
              </a:rPr>
              <a:t>- функция ішінде анықталған статикалық деректерге </a:t>
            </a:r>
            <a:r>
              <a:rPr lang="kk-KZ" sz="2000" u="sng" dirty="0">
                <a:latin typeface="Times New Roman" pitchFamily="18" charset="0"/>
                <a:cs typeface="Times New Roman" pitchFamily="18" charset="0"/>
              </a:rPr>
              <a:t>нұсқағыштарды </a:t>
            </a:r>
            <a:r>
              <a:rPr lang="kk-KZ" sz="2000" u="sng" dirty="0" smtClean="0">
                <a:latin typeface="Times New Roman" pitchFamily="18" charset="0"/>
                <a:cs typeface="Times New Roman" pitchFamily="18" charset="0"/>
              </a:rPr>
              <a:t>қайтармау</a:t>
            </a:r>
            <a:r>
              <a:rPr lang="kk-KZ"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a:p>
            <a:pPr indent="457200" algn="just"/>
            <a:endParaRPr lang="kk-KZ" sz="2000" dirty="0" smtClean="0">
              <a:latin typeface="Times New Roman" pitchFamily="18" charset="0"/>
              <a:cs typeface="Times New Roman" pitchFamily="18" charset="0"/>
            </a:endParaRPr>
          </a:p>
          <a:p>
            <a:pPr indent="457200" algn="just"/>
            <a:r>
              <a:rPr lang="kk-KZ" sz="2000" dirty="0" smtClean="0">
                <a:latin typeface="Times New Roman" pitchFamily="18" charset="0"/>
                <a:cs typeface="Times New Roman" pitchFamily="18" charset="0"/>
              </a:rPr>
              <a:t>Егерде</a:t>
            </a:r>
            <a:r>
              <a:rPr lang="kk-KZ" sz="2000" dirty="0">
                <a:latin typeface="Times New Roman" pitchFamily="18" charset="0"/>
                <a:cs typeface="Times New Roman" pitchFamily="18" charset="0"/>
              </a:rPr>
              <a:t>, тізбектер бірігіп қолданатын, әртүрлі тізбектер функцияларының ресурстарына блоктаудың әртүрлі тәсілдерін пайдаланса, қауіпсіз функцияларға қойылатын аталған талаптарды қамтамасыз етуге болады.</a:t>
            </a:r>
            <a:endParaRPr lang="ru-RU" sz="2000" dirty="0">
              <a:latin typeface="Times New Roman" pitchFamily="18" charset="0"/>
              <a:cs typeface="Times New Roman" pitchFamily="18" charset="0"/>
            </a:endParaRPr>
          </a:p>
        </p:txBody>
      </p:sp>
      <p:sp>
        <p:nvSpPr>
          <p:cNvPr id="3" name="Прямоугольник 2"/>
          <p:cNvSpPr/>
          <p:nvPr/>
        </p:nvSpPr>
        <p:spPr>
          <a:xfrm>
            <a:off x="374188" y="365686"/>
            <a:ext cx="8280920" cy="707886"/>
          </a:xfrm>
          <a:prstGeom prst="rect">
            <a:avLst/>
          </a:prstGeom>
        </p:spPr>
        <p:txBody>
          <a:bodyPr wrap="square">
            <a:spAutoFit/>
          </a:bodyPr>
          <a:lstStyle/>
          <a:p>
            <a:r>
              <a:rPr lang="kk-KZ" sz="2000" b="1" dirty="0" smtClean="0">
                <a:latin typeface="Times New Roman" pitchFamily="18" charset="0"/>
                <a:cs typeface="Times New Roman" pitchFamily="18" charset="0"/>
              </a:rPr>
              <a:t>Параллельді тізбектермен пайдаланылатын әдістерге қойылатын талаптар</a:t>
            </a: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70106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8865" y="2452469"/>
            <a:ext cx="7200800" cy="2308324"/>
          </a:xfrm>
          <a:prstGeom prst="rect">
            <a:avLst/>
          </a:prstGeom>
        </p:spPr>
        <p:txBody>
          <a:bodyPr wrap="square">
            <a:spAutoFit/>
          </a:bodyPr>
          <a:lstStyle/>
          <a:p>
            <a:r>
              <a:rPr lang="ru-RU" dirty="0" smtClean="0"/>
              <a:t>Для краткости записи введем для этих состояний следующие названия: </a:t>
            </a:r>
          </a:p>
          <a:p>
            <a:r>
              <a:rPr lang="ru-RU" dirty="0" smtClean="0"/>
              <a:t>□ Процессор </a:t>
            </a:r>
            <a:r>
              <a:rPr lang="ru-RU" dirty="0" err="1" smtClean="0"/>
              <a:t>күйі</a:t>
            </a:r>
            <a:r>
              <a:rPr lang="ru-RU" dirty="0" smtClean="0"/>
              <a:t>: </a:t>
            </a:r>
          </a:p>
          <a:p>
            <a:r>
              <a:rPr lang="ru-RU" dirty="0" smtClean="0"/>
              <a:t>• "</a:t>
            </a:r>
            <a:r>
              <a:rPr lang="kk-KZ" dirty="0" smtClean="0"/>
              <a:t> бөлінбеген /</a:t>
            </a:r>
            <a:r>
              <a:rPr lang="ru-RU" dirty="0" smtClean="0"/>
              <a:t>не выделен"; </a:t>
            </a:r>
          </a:p>
          <a:p>
            <a:r>
              <a:rPr lang="ru-RU" dirty="0" smtClean="0"/>
              <a:t>• "</a:t>
            </a:r>
            <a:r>
              <a:rPr lang="kk-KZ" dirty="0" smtClean="0"/>
              <a:t> бөлінген/ </a:t>
            </a:r>
            <a:r>
              <a:rPr lang="ru-RU" dirty="0" smtClean="0"/>
              <a:t>выделен". </a:t>
            </a:r>
          </a:p>
          <a:p>
            <a:endParaRPr lang="ru-RU" dirty="0"/>
          </a:p>
          <a:p>
            <a:r>
              <a:rPr lang="ru-RU" dirty="0" smtClean="0"/>
              <a:t>□ Программа </a:t>
            </a:r>
            <a:r>
              <a:rPr lang="ru-RU" dirty="0" err="1" smtClean="0"/>
              <a:t>күйі</a:t>
            </a:r>
            <a:r>
              <a:rPr lang="ru-RU" dirty="0" smtClean="0"/>
              <a:t> : </a:t>
            </a:r>
          </a:p>
          <a:p>
            <a:r>
              <a:rPr lang="ru-RU" dirty="0" smtClean="0"/>
              <a:t>• "</a:t>
            </a:r>
            <a:r>
              <a:rPr lang="kk-KZ" dirty="0" smtClean="0"/>
              <a:t> дайын емес </a:t>
            </a:r>
            <a:r>
              <a:rPr lang="ru-RU" dirty="0" smtClean="0"/>
              <a:t>"; </a:t>
            </a:r>
          </a:p>
          <a:p>
            <a:r>
              <a:rPr lang="ru-RU" dirty="0" smtClean="0"/>
              <a:t>• "</a:t>
            </a:r>
            <a:r>
              <a:rPr lang="kk-KZ" dirty="0" smtClean="0"/>
              <a:t> дайын</a:t>
            </a:r>
            <a:r>
              <a:rPr lang="ru-RU" dirty="0" smtClean="0"/>
              <a:t>". </a:t>
            </a:r>
            <a:endParaRPr lang="ru-RU" dirty="0"/>
          </a:p>
        </p:txBody>
      </p:sp>
      <p:sp>
        <p:nvSpPr>
          <p:cNvPr id="3" name="Прямоугольник 2"/>
          <p:cNvSpPr/>
          <p:nvPr/>
        </p:nvSpPr>
        <p:spPr>
          <a:xfrm>
            <a:off x="568865" y="162843"/>
            <a:ext cx="8280920" cy="369332"/>
          </a:xfrm>
          <a:prstGeom prst="rect">
            <a:avLst/>
          </a:prstGeom>
        </p:spPr>
        <p:txBody>
          <a:bodyPr wrap="square">
            <a:spAutoFit/>
          </a:bodyPr>
          <a:lstStyle/>
          <a:p>
            <a:r>
              <a:rPr lang="kk-KZ" b="1" dirty="0" smtClean="0"/>
              <a:t>Параллельді тізбектермен пайдаланылатын әдістерге қойылатын талаптар</a:t>
            </a:r>
            <a:endParaRPr lang="ru-RU" dirty="0"/>
          </a:p>
        </p:txBody>
      </p:sp>
      <p:sp>
        <p:nvSpPr>
          <p:cNvPr id="4" name="Прямоугольник 3"/>
          <p:cNvSpPr/>
          <p:nvPr/>
        </p:nvSpPr>
        <p:spPr>
          <a:xfrm>
            <a:off x="590925" y="828383"/>
            <a:ext cx="3325719" cy="369332"/>
          </a:xfrm>
          <a:prstGeom prst="rect">
            <a:avLst/>
          </a:prstGeom>
        </p:spPr>
        <p:txBody>
          <a:bodyPr wrap="none">
            <a:spAutoFit/>
          </a:bodyPr>
          <a:lstStyle/>
          <a:p>
            <a:r>
              <a:rPr lang="kk-KZ" b="1" dirty="0"/>
              <a:t>Тізбектер </a:t>
            </a:r>
            <a:r>
              <a:rPr lang="kk-KZ" b="1" dirty="0" smtClean="0"/>
              <a:t>күйі </a:t>
            </a:r>
            <a:r>
              <a:rPr lang="en-US" b="1" dirty="0" smtClean="0"/>
              <a:t>(</a:t>
            </a:r>
            <a:r>
              <a:rPr lang="ru-RU" dirty="0"/>
              <a:t>Состояния нити</a:t>
            </a:r>
            <a:r>
              <a:rPr lang="en-US" b="1" dirty="0" smtClean="0"/>
              <a:t>)</a:t>
            </a:r>
            <a:endParaRPr lang="ru-RU" dirty="0"/>
          </a:p>
        </p:txBody>
      </p:sp>
      <p:sp>
        <p:nvSpPr>
          <p:cNvPr id="5" name="Прямоугольник 4"/>
          <p:cNvSpPr/>
          <p:nvPr/>
        </p:nvSpPr>
        <p:spPr>
          <a:xfrm>
            <a:off x="604869" y="1190085"/>
            <a:ext cx="8208912" cy="1200329"/>
          </a:xfrm>
          <a:prstGeom prst="rect">
            <a:avLst/>
          </a:prstGeom>
        </p:spPr>
        <p:txBody>
          <a:bodyPr wrap="square">
            <a:spAutoFit/>
          </a:bodyPr>
          <a:lstStyle/>
          <a:p>
            <a:r>
              <a:rPr lang="kk-KZ" dirty="0"/>
              <a:t>Тізбектер күйі </a:t>
            </a:r>
            <a:r>
              <a:rPr lang="en-US" dirty="0" smtClean="0"/>
              <a:t>- </a:t>
            </a:r>
            <a:r>
              <a:rPr lang="kk-KZ" dirty="0" smtClean="0"/>
              <a:t>компьютер </a:t>
            </a:r>
            <a:r>
              <a:rPr lang="kk-KZ" dirty="0"/>
              <a:t>процессорының </a:t>
            </a:r>
            <a:r>
              <a:rPr lang="ru-RU" dirty="0" err="1" smtClean="0"/>
              <a:t>программамен</a:t>
            </a:r>
            <a:r>
              <a:rPr lang="ru-RU" dirty="0" smtClean="0"/>
              <a:t> </a:t>
            </a:r>
            <a:r>
              <a:rPr lang="en-US" dirty="0" smtClean="0"/>
              <a:t>(</a:t>
            </a:r>
            <a:r>
              <a:rPr lang="kk-KZ" dirty="0" smtClean="0"/>
              <a:t>тізбектерден тұратын</a:t>
            </a:r>
            <a:r>
              <a:rPr lang="en-US" dirty="0" smtClean="0"/>
              <a:t>)</a:t>
            </a:r>
            <a:r>
              <a:rPr lang="kk-KZ" dirty="0" smtClean="0"/>
              <a:t> жұмыс </a:t>
            </a:r>
            <a:r>
              <a:rPr lang="kk-KZ" dirty="0"/>
              <a:t>істеуге дайындығына және </a:t>
            </a:r>
            <a:r>
              <a:rPr lang="kk-KZ" dirty="0" smtClean="0"/>
              <a:t>программаның өз </a:t>
            </a:r>
            <a:r>
              <a:rPr lang="kk-KZ" dirty="0"/>
              <a:t>дайындығына тәуелді (байланысты) болады</a:t>
            </a:r>
            <a:r>
              <a:rPr lang="kk-KZ" dirty="0" smtClean="0"/>
              <a:t>.</a:t>
            </a:r>
          </a:p>
          <a:p>
            <a:endParaRPr lang="ru-RU" dirty="0"/>
          </a:p>
        </p:txBody>
      </p:sp>
    </p:spTree>
    <p:extLst>
      <p:ext uri="{BB962C8B-B14F-4D97-AF65-F5344CB8AC3E}">
        <p14:creationId xmlns:p14="http://schemas.microsoft.com/office/powerpoint/2010/main" val="3923504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677434"/>
            <a:ext cx="3325719" cy="369332"/>
          </a:xfrm>
          <a:prstGeom prst="rect">
            <a:avLst/>
          </a:prstGeom>
        </p:spPr>
        <p:txBody>
          <a:bodyPr wrap="none">
            <a:spAutoFit/>
          </a:bodyPr>
          <a:lstStyle/>
          <a:p>
            <a:r>
              <a:rPr lang="kk-KZ" b="1" dirty="0"/>
              <a:t>Тізбектер </a:t>
            </a:r>
            <a:r>
              <a:rPr lang="kk-KZ" b="1" dirty="0" smtClean="0"/>
              <a:t>күйі </a:t>
            </a:r>
            <a:r>
              <a:rPr lang="en-US" b="1" dirty="0" smtClean="0"/>
              <a:t>(</a:t>
            </a:r>
            <a:r>
              <a:rPr lang="ru-RU" dirty="0"/>
              <a:t>Состояния нити</a:t>
            </a:r>
            <a:r>
              <a:rPr lang="en-US" b="1" dirty="0" smtClean="0"/>
              <a:t>)</a:t>
            </a:r>
            <a:endParaRPr lang="ru-RU" dirty="0"/>
          </a:p>
        </p:txBody>
      </p:sp>
      <p:sp>
        <p:nvSpPr>
          <p:cNvPr id="3" name="Прямоугольник 2"/>
          <p:cNvSpPr/>
          <p:nvPr/>
        </p:nvSpPr>
        <p:spPr>
          <a:xfrm>
            <a:off x="430319" y="1046766"/>
            <a:ext cx="8208912" cy="1200329"/>
          </a:xfrm>
          <a:prstGeom prst="rect">
            <a:avLst/>
          </a:prstGeom>
        </p:spPr>
        <p:txBody>
          <a:bodyPr wrap="square">
            <a:spAutoFit/>
          </a:bodyPr>
          <a:lstStyle/>
          <a:p>
            <a:r>
              <a:rPr lang="kk-KZ" dirty="0"/>
              <a:t>Тізбектер күйі </a:t>
            </a:r>
            <a:r>
              <a:rPr lang="en-US" dirty="0" smtClean="0"/>
              <a:t>- </a:t>
            </a:r>
            <a:r>
              <a:rPr lang="kk-KZ" dirty="0" smtClean="0"/>
              <a:t>компьютер </a:t>
            </a:r>
            <a:r>
              <a:rPr lang="kk-KZ" dirty="0"/>
              <a:t>процессорының </a:t>
            </a:r>
            <a:r>
              <a:rPr lang="ru-RU" dirty="0" err="1" smtClean="0"/>
              <a:t>программамен</a:t>
            </a:r>
            <a:r>
              <a:rPr lang="ru-RU" dirty="0" smtClean="0"/>
              <a:t> </a:t>
            </a:r>
            <a:r>
              <a:rPr lang="en-US" dirty="0" smtClean="0"/>
              <a:t>(</a:t>
            </a:r>
            <a:r>
              <a:rPr lang="kk-KZ" dirty="0" smtClean="0"/>
              <a:t>тізбектерден тұратын</a:t>
            </a:r>
            <a:r>
              <a:rPr lang="en-US" dirty="0" smtClean="0"/>
              <a:t>)</a:t>
            </a:r>
            <a:r>
              <a:rPr lang="kk-KZ" dirty="0" smtClean="0"/>
              <a:t> жұмыс </a:t>
            </a:r>
            <a:r>
              <a:rPr lang="kk-KZ" dirty="0"/>
              <a:t>істеуге дайындығына және </a:t>
            </a:r>
            <a:r>
              <a:rPr lang="kk-KZ" dirty="0" smtClean="0"/>
              <a:t>программаның өз </a:t>
            </a:r>
            <a:r>
              <a:rPr lang="kk-KZ" dirty="0"/>
              <a:t>дайындығына тәуелді (байланысты) болады</a:t>
            </a:r>
            <a:r>
              <a:rPr lang="kk-KZ" dirty="0" smtClean="0"/>
              <a:t>.</a:t>
            </a:r>
          </a:p>
          <a:p>
            <a:endParaRPr lang="ru-RU" dirty="0"/>
          </a:p>
        </p:txBody>
      </p:sp>
      <p:sp>
        <p:nvSpPr>
          <p:cNvPr id="4" name="Прямоугольник 3"/>
          <p:cNvSpPr/>
          <p:nvPr/>
        </p:nvSpPr>
        <p:spPr>
          <a:xfrm>
            <a:off x="395536" y="2204864"/>
            <a:ext cx="8208912" cy="3416320"/>
          </a:xfrm>
          <a:prstGeom prst="rect">
            <a:avLst/>
          </a:prstGeom>
        </p:spPr>
        <p:txBody>
          <a:bodyPr wrap="square">
            <a:spAutoFit/>
          </a:bodyPr>
          <a:lstStyle/>
          <a:p>
            <a:r>
              <a:rPr lang="kk-KZ" dirty="0"/>
              <a:t>Бағдарламаның дайындығы оның бағдарламаны орындау үшін қажетті барлық ресурстарды алуымен байланысты. </a:t>
            </a:r>
            <a:endParaRPr lang="kk-KZ" dirty="0" smtClean="0"/>
          </a:p>
          <a:p>
            <a:r>
              <a:rPr lang="kk-KZ" dirty="0" smtClean="0"/>
              <a:t>Процессор </a:t>
            </a:r>
            <a:r>
              <a:rPr lang="kk-KZ" dirty="0"/>
              <a:t>мен бағдарламаға байланысты </a:t>
            </a:r>
            <a:r>
              <a:rPr lang="kk-KZ" b="1" dirty="0"/>
              <a:t>ағынның</a:t>
            </a:r>
            <a:r>
              <a:rPr lang="kk-KZ" dirty="0"/>
              <a:t> келесі күйлері </a:t>
            </a:r>
            <a:r>
              <a:rPr lang="kk-KZ" dirty="0" smtClean="0"/>
              <a:t>болуы </a:t>
            </a:r>
            <a:r>
              <a:rPr lang="kk-KZ" dirty="0"/>
              <a:t>мүмкін:</a:t>
            </a:r>
            <a:endParaRPr lang="ru-RU" dirty="0"/>
          </a:p>
          <a:p>
            <a:r>
              <a:rPr lang="kk-KZ" dirty="0"/>
              <a:t>- </a:t>
            </a:r>
            <a:r>
              <a:rPr lang="kk-KZ" b="1" dirty="0"/>
              <a:t>тізбек орындауға дайын </a:t>
            </a:r>
            <a:r>
              <a:rPr lang="kk-KZ" dirty="0"/>
              <a:t>(«бөлінбеген» (жеке алынған), «дайын»);</a:t>
            </a:r>
            <a:endParaRPr lang="ru-RU" dirty="0"/>
          </a:p>
          <a:p>
            <a:r>
              <a:rPr lang="kk-KZ" dirty="0"/>
              <a:t>- </a:t>
            </a:r>
            <a:r>
              <a:rPr lang="kk-KZ" b="1" dirty="0"/>
              <a:t>тізбек блокталған </a:t>
            </a:r>
            <a:r>
              <a:rPr lang="kk-KZ" dirty="0"/>
              <a:t>(«бөлінбеген», «дайын емес»);</a:t>
            </a:r>
            <a:endParaRPr lang="ru-RU" dirty="0"/>
          </a:p>
          <a:p>
            <a:r>
              <a:rPr lang="kk-KZ" dirty="0"/>
              <a:t>- </a:t>
            </a:r>
            <a:r>
              <a:rPr lang="kk-KZ" b="1" dirty="0"/>
              <a:t>тізбек орындалуда </a:t>
            </a:r>
            <a:r>
              <a:rPr lang="kk-KZ" dirty="0"/>
              <a:t>(«бөлінген», «дайын»).</a:t>
            </a:r>
            <a:endParaRPr lang="ru-RU" dirty="0"/>
          </a:p>
          <a:p>
            <a:pPr indent="457200" algn="just"/>
            <a:r>
              <a:rPr lang="kk-KZ" dirty="0" smtClean="0"/>
              <a:t>Әдетте</a:t>
            </a:r>
            <a:r>
              <a:rPr lang="kk-KZ" dirty="0"/>
              <a:t>, тізбектің аталған күйлеріне тағы екі күй қосылады – </a:t>
            </a:r>
            <a:r>
              <a:rPr lang="kk-KZ" b="1" dirty="0"/>
              <a:t>жаңа</a:t>
            </a:r>
            <a:r>
              <a:rPr lang="kk-KZ" dirty="0"/>
              <a:t> (тізбек құрылуда, бірақ дайын емес) және </a:t>
            </a:r>
            <a:r>
              <a:rPr lang="kk-KZ" b="1" dirty="0"/>
              <a:t>аяқталған</a:t>
            </a:r>
            <a:r>
              <a:rPr lang="kk-KZ" dirty="0"/>
              <a:t> (тізбек жұмысының аяқталуына сәйкес келетін күй).</a:t>
            </a:r>
            <a:endParaRPr lang="ru-RU" dirty="0"/>
          </a:p>
          <a:p>
            <a:pPr indent="457200" algn="just"/>
            <a:r>
              <a:rPr lang="kk-KZ" dirty="0"/>
              <a:t>Жұмысы өзара байланысты болатын </a:t>
            </a:r>
            <a:r>
              <a:rPr lang="kk-KZ" u="sng" dirty="0"/>
              <a:t>бірнеше тізбектен </a:t>
            </a:r>
            <a:r>
              <a:rPr lang="kk-KZ" dirty="0"/>
              <a:t>тұратын бағдарламаларда тағы да екі тізбек болады </a:t>
            </a:r>
            <a:r>
              <a:rPr lang="kk-KZ" dirty="0" smtClean="0"/>
              <a:t>– </a:t>
            </a:r>
            <a:r>
              <a:rPr lang="kk-KZ" b="1" dirty="0" smtClean="0"/>
              <a:t>тізбектің </a:t>
            </a:r>
            <a:r>
              <a:rPr lang="kk-KZ" b="1" dirty="0"/>
              <a:t>орындалуын тоқтату </a:t>
            </a:r>
            <a:r>
              <a:rPr lang="kk-KZ" dirty="0"/>
              <a:t>және </a:t>
            </a:r>
            <a:r>
              <a:rPr lang="kk-KZ" b="1" dirty="0"/>
              <a:t>тізбектің орындалуын жаңғырту </a:t>
            </a:r>
            <a:r>
              <a:rPr lang="kk-KZ" dirty="0" smtClean="0"/>
              <a:t>.</a:t>
            </a:r>
            <a:endParaRPr lang="ru-RU" dirty="0"/>
          </a:p>
        </p:txBody>
      </p:sp>
      <p:sp>
        <p:nvSpPr>
          <p:cNvPr id="5" name="Прямоугольник 4"/>
          <p:cNvSpPr/>
          <p:nvPr/>
        </p:nvSpPr>
        <p:spPr>
          <a:xfrm>
            <a:off x="430319" y="159992"/>
            <a:ext cx="8280920" cy="369332"/>
          </a:xfrm>
          <a:prstGeom prst="rect">
            <a:avLst/>
          </a:prstGeom>
        </p:spPr>
        <p:txBody>
          <a:bodyPr wrap="square">
            <a:spAutoFit/>
          </a:bodyPr>
          <a:lstStyle/>
          <a:p>
            <a:r>
              <a:rPr lang="kk-KZ" b="1" dirty="0" smtClean="0"/>
              <a:t>Параллельді тізбектермен пайдаланылатын әдістерге қойылатын талаптар</a:t>
            </a:r>
            <a:endParaRPr lang="ru-RU" dirty="0"/>
          </a:p>
        </p:txBody>
      </p:sp>
    </p:spTree>
    <p:extLst>
      <p:ext uri="{BB962C8B-B14F-4D97-AF65-F5344CB8AC3E}">
        <p14:creationId xmlns:p14="http://schemas.microsoft.com/office/powerpoint/2010/main" val="141480422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551</TotalTime>
  <Words>1294</Words>
  <Application>Microsoft Office PowerPoint</Application>
  <PresentationFormat>Экран (4:3)</PresentationFormat>
  <Paragraphs>124</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Windows User</dc:creator>
  <cp:lastModifiedBy>Windows User</cp:lastModifiedBy>
  <cp:revision>39</cp:revision>
  <dcterms:created xsi:type="dcterms:W3CDTF">2017-02-06T02:29:27Z</dcterms:created>
  <dcterms:modified xsi:type="dcterms:W3CDTF">2017-02-13T04:02:39Z</dcterms:modified>
</cp:coreProperties>
</file>